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Nunito"/>
      <p:regular r:id="rId39"/>
      <p:bold r:id="rId40"/>
      <p:italic r:id="rId41"/>
      <p:boldItalic r:id="rId42"/>
    </p:embeddedFont>
    <p:embeddedFont>
      <p:font typeface="Montserrat"/>
      <p:regular r:id="rId43"/>
      <p:bold r:id="rId44"/>
      <p:italic r:id="rId45"/>
      <p:boldItalic r:id="rId46"/>
    </p:embeddedFont>
    <p:embeddedFont>
      <p:font typeface="Google Sans Medium"/>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76E7F47-84B3-40BB-BF11-E5699B6E8E38}">
  <a:tblStyle styleId="{976E7F47-84B3-40BB-BF11-E5699B6E8E3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7176D80-73A2-47C2-AFB9-9B032E579A8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42" Type="http://schemas.openxmlformats.org/officeDocument/2006/relationships/font" Target="fonts/Nunito-boldItalic.fntdata"/><Relationship Id="rId41" Type="http://schemas.openxmlformats.org/officeDocument/2006/relationships/font" Target="fonts/Nunito-italic.fntdata"/><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GoogleSansMedium-bold.fntdata"/><Relationship Id="rId47" Type="http://schemas.openxmlformats.org/officeDocument/2006/relationships/font" Target="fonts/GoogleSansMedium-regular.fntdata"/><Relationship Id="rId49" Type="http://schemas.openxmlformats.org/officeDocument/2006/relationships/font" Target="fonts/GoogleSansMedium-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Nunito-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GoogleSansMedium-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fe96b658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fe96b658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Pedir descarguen Workbench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7d9d8c2d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07d9d8c2d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lang="en" sz="1500">
                <a:solidFill>
                  <a:srgbClr val="441848"/>
                </a:solidFill>
                <a:latin typeface="Montserrat"/>
                <a:ea typeface="Montserrat"/>
                <a:cs typeface="Montserrat"/>
                <a:sym typeface="Montserrat"/>
              </a:rPr>
              <a:t>¡Recursos!</a:t>
            </a:r>
            <a:endParaRPr sz="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7d9d8c2d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7d9d8c2d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lang="en" sz="1500">
                <a:solidFill>
                  <a:srgbClr val="441848"/>
                </a:solidFill>
                <a:latin typeface="Montserrat"/>
                <a:ea typeface="Montserrat"/>
                <a:cs typeface="Montserrat"/>
                <a:sym typeface="Montserrat"/>
              </a:rPr>
              <a:t>¡Recursos!</a:t>
            </a:r>
            <a:endParaRPr sz="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7d9d8c2d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07d9d8c2d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441848"/>
                </a:solidFill>
                <a:latin typeface="Montserrat"/>
                <a:ea typeface="Montserrat"/>
                <a:cs typeface="Montserrat"/>
                <a:sym typeface="Montserrat"/>
              </a:rPr>
              <a:t>A continuación aprenderemos a usar combinaciones para seleccionar datos de varias tablas.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7d9d8c2d3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07d9d8c2d3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https://365datascience.com/tutorials/sql-tutorials/sql-joins/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7d9d8c2d3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7d9d8c2d3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https://www.analyticsvidhya.com/blog/2018/11/data-engineer-comprehensive-list-resources-get-started/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7d9d8c2d3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07d9d8c2d3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441848"/>
                </a:solidFill>
                <a:latin typeface="Montserrat"/>
                <a:ea typeface="Montserrat"/>
                <a:cs typeface="Montserrat"/>
                <a:sym typeface="Montserrat"/>
              </a:rPr>
              <a:t>en una base de datos relacional, los datos se organizan en varias tablas compuestas por atributos (columnas) y registros (filas).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7d9d8c2d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7d9d8c2d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latin typeface="Montserrat"/>
                <a:ea typeface="Montserrat"/>
                <a:cs typeface="Montserrat"/>
                <a:sym typeface="Montserrat"/>
              </a:rPr>
              <a:t>ejemplos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7d9d8c2d3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7d9d8c2d3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Otro ejemplo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9546adfa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9546adfa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https://www.analyticsvidhya.com/blog/2018/11/data-engineer-comprehensive-list-resources-get-started/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17162e61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e17162e61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441848"/>
                </a:solidFill>
                <a:highlight>
                  <a:schemeClr val="lt1"/>
                </a:highlight>
                <a:latin typeface="Montserrat"/>
                <a:ea typeface="Montserrat"/>
                <a:cs typeface="Montserrat"/>
                <a:sym typeface="Montserrat"/>
              </a:rPr>
              <a:t>Full Join-</a:t>
            </a:r>
            <a:r>
              <a:rPr lang="en">
                <a:solidFill>
                  <a:srgbClr val="441848"/>
                </a:solidFill>
                <a:highlight>
                  <a:schemeClr val="lt1"/>
                </a:highlight>
                <a:latin typeface="Montserrat"/>
                <a:ea typeface="Montserrat"/>
                <a:cs typeface="Montserrat"/>
                <a:sym typeface="Montserrat"/>
              </a:rPr>
              <a:t>Full join is used to return all the records of both the tables as long as there is a matching record in either table.</a:t>
            </a:r>
            <a:endParaRPr>
              <a:solidFill>
                <a:srgbClr val="441848"/>
              </a:solidFill>
              <a:highlight>
                <a:schemeClr val="lt1"/>
              </a:highlight>
              <a:latin typeface="Montserrat"/>
              <a:ea typeface="Montserrat"/>
              <a:cs typeface="Montserrat"/>
              <a:sym typeface="Montserrat"/>
            </a:endParaRPr>
          </a:p>
          <a:p>
            <a:pPr indent="0" lvl="0" marL="0" rtl="0" algn="l">
              <a:lnSpc>
                <a:spcPct val="100000"/>
              </a:lnSpc>
              <a:spcBef>
                <a:spcPts val="0"/>
              </a:spcBef>
              <a:spcAft>
                <a:spcPts val="0"/>
              </a:spcAft>
              <a:buNone/>
            </a:pPr>
            <a:r>
              <a:rPr b="1" lang="en">
                <a:solidFill>
                  <a:srgbClr val="441848"/>
                </a:solidFill>
                <a:highlight>
                  <a:schemeClr val="lt1"/>
                </a:highlight>
                <a:latin typeface="Montserrat"/>
                <a:ea typeface="Montserrat"/>
                <a:cs typeface="Montserrat"/>
                <a:sym typeface="Montserrat"/>
              </a:rPr>
              <a:t>Self Join-</a:t>
            </a:r>
            <a:r>
              <a:rPr lang="en">
                <a:solidFill>
                  <a:srgbClr val="441848"/>
                </a:solidFill>
                <a:highlight>
                  <a:schemeClr val="lt1"/>
                </a:highlight>
                <a:latin typeface="Montserrat"/>
                <a:ea typeface="Montserrat"/>
                <a:cs typeface="Montserrat"/>
                <a:sym typeface="Montserrat"/>
              </a:rPr>
              <a:t>Self join is a join that is used to join a table to itself. In a self-join, a table is considered as if it were two tables.</a:t>
            </a:r>
            <a:endParaRPr>
              <a:solidFill>
                <a:srgbClr val="441848"/>
              </a:solidFill>
              <a:highlight>
                <a:schemeClr val="lt1"/>
              </a:highlight>
              <a:latin typeface="Montserrat"/>
              <a:ea typeface="Montserrat"/>
              <a:cs typeface="Montserrat"/>
              <a:sym typeface="Montserrat"/>
            </a:endParaRPr>
          </a:p>
          <a:p>
            <a:pPr indent="0" lvl="0" marL="0" rtl="0" algn="l">
              <a:lnSpc>
                <a:spcPct val="100000"/>
              </a:lnSpc>
              <a:spcBef>
                <a:spcPts val="0"/>
              </a:spcBef>
              <a:spcAft>
                <a:spcPts val="0"/>
              </a:spcAft>
              <a:buNone/>
            </a:pPr>
            <a:r>
              <a:rPr b="1" lang="en">
                <a:solidFill>
                  <a:srgbClr val="441848"/>
                </a:solidFill>
                <a:highlight>
                  <a:schemeClr val="lt1"/>
                </a:highlight>
                <a:latin typeface="Montserrat"/>
                <a:ea typeface="Montserrat"/>
                <a:cs typeface="Montserrat"/>
                <a:sym typeface="Montserrat"/>
              </a:rPr>
              <a:t>Cartesian Join-</a:t>
            </a:r>
            <a:r>
              <a:rPr lang="en">
                <a:solidFill>
                  <a:srgbClr val="441848"/>
                </a:solidFill>
                <a:highlight>
                  <a:schemeClr val="lt1"/>
                </a:highlight>
                <a:latin typeface="Montserrat"/>
                <a:ea typeface="Montserrat"/>
                <a:cs typeface="Montserrat"/>
                <a:sym typeface="Montserrat"/>
              </a:rPr>
              <a:t>Cartesian join is used to return the number of rows in the first table multiplied by the number of rows in the second table. It is also referred to as cross join.</a:t>
            </a:r>
            <a:endParaRPr>
              <a:solidFill>
                <a:srgbClr val="441848"/>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304105c3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304105c3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83d9952f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83d9952f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441848"/>
                </a:solidFill>
                <a:highlight>
                  <a:schemeClr val="lt1"/>
                </a:highlight>
                <a:latin typeface="Montserrat"/>
                <a:ea typeface="Montserrat"/>
                <a:cs typeface="Montserrat"/>
                <a:sym typeface="Montserrat"/>
              </a:rPr>
              <a:t>Full Join-</a:t>
            </a:r>
            <a:r>
              <a:rPr lang="en">
                <a:solidFill>
                  <a:srgbClr val="441848"/>
                </a:solidFill>
                <a:highlight>
                  <a:schemeClr val="lt1"/>
                </a:highlight>
                <a:latin typeface="Montserrat"/>
                <a:ea typeface="Montserrat"/>
                <a:cs typeface="Montserrat"/>
                <a:sym typeface="Montserrat"/>
              </a:rPr>
              <a:t>Full join is used to return all the records of both the tables as long as there is a matching record in either table.</a:t>
            </a:r>
            <a:endParaRPr>
              <a:solidFill>
                <a:srgbClr val="441848"/>
              </a:solidFill>
              <a:highlight>
                <a:schemeClr val="lt1"/>
              </a:highlight>
              <a:latin typeface="Montserrat"/>
              <a:ea typeface="Montserrat"/>
              <a:cs typeface="Montserrat"/>
              <a:sym typeface="Montserrat"/>
            </a:endParaRPr>
          </a:p>
          <a:p>
            <a:pPr indent="0" lvl="0" marL="0" rtl="0" algn="l">
              <a:lnSpc>
                <a:spcPct val="100000"/>
              </a:lnSpc>
              <a:spcBef>
                <a:spcPts val="0"/>
              </a:spcBef>
              <a:spcAft>
                <a:spcPts val="0"/>
              </a:spcAft>
              <a:buNone/>
            </a:pPr>
            <a:r>
              <a:rPr b="1" lang="en">
                <a:solidFill>
                  <a:srgbClr val="441848"/>
                </a:solidFill>
                <a:highlight>
                  <a:schemeClr val="lt1"/>
                </a:highlight>
                <a:latin typeface="Montserrat"/>
                <a:ea typeface="Montserrat"/>
                <a:cs typeface="Montserrat"/>
                <a:sym typeface="Montserrat"/>
              </a:rPr>
              <a:t>Self Join-</a:t>
            </a:r>
            <a:r>
              <a:rPr lang="en">
                <a:solidFill>
                  <a:srgbClr val="441848"/>
                </a:solidFill>
                <a:highlight>
                  <a:schemeClr val="lt1"/>
                </a:highlight>
                <a:latin typeface="Montserrat"/>
                <a:ea typeface="Montserrat"/>
                <a:cs typeface="Montserrat"/>
                <a:sym typeface="Montserrat"/>
              </a:rPr>
              <a:t>Self join is a join that is used to join a table to itself. In a self-join, a table is considered as if it were two tables.</a:t>
            </a:r>
            <a:endParaRPr>
              <a:solidFill>
                <a:srgbClr val="441848"/>
              </a:solidFill>
              <a:highlight>
                <a:schemeClr val="lt1"/>
              </a:highlight>
              <a:latin typeface="Montserrat"/>
              <a:ea typeface="Montserrat"/>
              <a:cs typeface="Montserrat"/>
              <a:sym typeface="Montserrat"/>
            </a:endParaRPr>
          </a:p>
          <a:p>
            <a:pPr indent="0" lvl="0" marL="0" rtl="0" algn="l">
              <a:lnSpc>
                <a:spcPct val="100000"/>
              </a:lnSpc>
              <a:spcBef>
                <a:spcPts val="0"/>
              </a:spcBef>
              <a:spcAft>
                <a:spcPts val="0"/>
              </a:spcAft>
              <a:buNone/>
            </a:pPr>
            <a:r>
              <a:rPr b="1" lang="en">
                <a:solidFill>
                  <a:srgbClr val="441848"/>
                </a:solidFill>
                <a:highlight>
                  <a:schemeClr val="lt1"/>
                </a:highlight>
                <a:latin typeface="Montserrat"/>
                <a:ea typeface="Montserrat"/>
                <a:cs typeface="Montserrat"/>
                <a:sym typeface="Montserrat"/>
              </a:rPr>
              <a:t>Cartesian Join-</a:t>
            </a:r>
            <a:r>
              <a:rPr lang="en">
                <a:solidFill>
                  <a:srgbClr val="441848"/>
                </a:solidFill>
                <a:highlight>
                  <a:schemeClr val="lt1"/>
                </a:highlight>
                <a:latin typeface="Montserrat"/>
                <a:ea typeface="Montserrat"/>
                <a:cs typeface="Montserrat"/>
                <a:sym typeface="Montserrat"/>
              </a:rPr>
              <a:t>Cartesian join is used to return the number of rows in the first table multiplied by the number of rows in the second table. It is also referred to as cross join.</a:t>
            </a:r>
            <a:endParaRPr>
              <a:solidFill>
                <a:srgbClr val="441848"/>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07d9d8c2d3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07d9d8c2d3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2000"/>
              </a:spcAft>
              <a:buNone/>
            </a:pPr>
            <a:r>
              <a:rPr lang="en">
                <a:solidFill>
                  <a:srgbClr val="441848"/>
                </a:solidFill>
                <a:highlight>
                  <a:srgbClr val="FFFFFF"/>
                </a:highlight>
                <a:latin typeface="Montserrat"/>
                <a:ea typeface="Montserrat"/>
                <a:cs typeface="Montserrat"/>
                <a:sym typeface="Montserrat"/>
              </a:rPr>
              <a:t>https://artoftesting.com/sql-joins-interview-questions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7d9d8c2d3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07d9d8c2d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2000"/>
              </a:spcAft>
              <a:buNone/>
            </a:pPr>
            <a:r>
              <a:rPr lang="en">
                <a:solidFill>
                  <a:srgbClr val="441848"/>
                </a:solidFill>
                <a:highlight>
                  <a:srgbClr val="FFFFFF"/>
                </a:highlight>
                <a:latin typeface="Montserrat"/>
                <a:ea typeface="Montserrat"/>
                <a:cs typeface="Montserrat"/>
                <a:sym typeface="Montserrat"/>
              </a:rPr>
              <a:t>Algunas de las principales Joins en SQL son: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083d9952f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083d9952f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2000"/>
              </a:spcAft>
              <a:buNone/>
            </a:pPr>
            <a:r>
              <a:rPr lang="en">
                <a:solidFill>
                  <a:srgbClr val="441848"/>
                </a:solidFill>
                <a:highlight>
                  <a:srgbClr val="FFFFFF"/>
                </a:highlight>
                <a:latin typeface="Montserrat"/>
                <a:ea typeface="Montserrat"/>
                <a:cs typeface="Montserrat"/>
                <a:sym typeface="Montserrat"/>
              </a:rPr>
              <a:t>https://www.tutorialspoint.com/sql/sql-inner-joins.htm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7d9d8c2d3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07d9d8c2d3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2000"/>
              </a:spcAft>
              <a:buNone/>
            </a:pPr>
            <a:r>
              <a:rPr lang="en">
                <a:solidFill>
                  <a:srgbClr val="441848"/>
                </a:solidFill>
                <a:highlight>
                  <a:srgbClr val="FFFFFF"/>
                </a:highlight>
                <a:latin typeface="Montserrat"/>
                <a:ea typeface="Montserrat"/>
                <a:cs typeface="Montserrat"/>
                <a:sym typeface="Montserrat"/>
              </a:rPr>
              <a:t>Algunas de las principales Joins en SQL son: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083d9952f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083d9952f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2000"/>
              </a:spcAft>
              <a:buNone/>
            </a:pPr>
            <a:r>
              <a:rPr lang="en">
                <a:solidFill>
                  <a:srgbClr val="441848"/>
                </a:solidFill>
                <a:highlight>
                  <a:srgbClr val="FFFFFF"/>
                </a:highlight>
                <a:latin typeface="Montserrat"/>
                <a:ea typeface="Montserrat"/>
                <a:cs typeface="Montserrat"/>
                <a:sym typeface="Montserrat"/>
              </a:rPr>
              <a:t>https://dataschool.com/how-to-teach-people-sql/sql-join-types-explained-visually/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9546adfa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9546adfa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https://www.analyticsvidhya.com/blog/2018/11/data-engineer-comprehensive-list-resources-get-started/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083d9952f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083d9952f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https://www.w3resource.com/sql/subqueries/understanding-sql-subqueries.php</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9546adfa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d9546adfa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https://www.w3resource.com/sql/subqueries/understanding-sql-subqueries.php</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83d9952f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083d9952f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https://www.w3resource.com/sql/subqueries/understanding-sql-subqueries.php</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2b3b29b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2b3b29b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045d6e3502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045d6e3502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083d9952f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083d9952f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045d6e350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045d6e350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cc4ff05a6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cc4ff05a6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2b3b29b9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2b3b29b9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6e99b38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6e99b38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fe96b658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fe96b658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7d9d8c2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7d9d8c2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7d9d8c2d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7d9d8c2d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lang="en" sz="1500">
                <a:solidFill>
                  <a:srgbClr val="441848"/>
                </a:solidFill>
                <a:latin typeface="Montserrat"/>
                <a:ea typeface="Montserrat"/>
                <a:cs typeface="Montserrat"/>
                <a:sym typeface="Montserrat"/>
              </a:rPr>
              <a:t>¡Recursos!</a:t>
            </a:r>
            <a:endParaRPr sz="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7d9d8c2d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7d9d8c2d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lang="en" sz="1500">
                <a:solidFill>
                  <a:srgbClr val="441848"/>
                </a:solidFill>
                <a:latin typeface="Montserrat"/>
                <a:ea typeface="Montserrat"/>
                <a:cs typeface="Montserrat"/>
                <a:sym typeface="Montserrat"/>
              </a:rPr>
              <a:t>¡Recursos!</a:t>
            </a:r>
            <a:endParaRPr sz="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1.png"/><Relationship Id="rId4" Type="http://schemas.openxmlformats.org/officeDocument/2006/relationships/image" Target="../media/image6.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gi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11"/>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1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8E7CC3"/>
              </a:buClr>
              <a:buSzPts val="4800"/>
              <a:buNone/>
              <a:defRPr sz="4800">
                <a:solidFill>
                  <a:srgbClr val="8E7CC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5" name="Google Shape;45;p12"/>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8E7CC3"/>
              </a:buClr>
              <a:buSzPts val="12000"/>
              <a:buNone/>
              <a:defRPr sz="12000">
                <a:solidFill>
                  <a:srgbClr val="8E7CC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pic>
        <p:nvPicPr>
          <p:cNvPr id="51" name="Google Shape;51;p14"/>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pic>
        <p:nvPicPr>
          <p:cNvPr id="53" name="Google Shape;53;p15"/>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4" name="Shape 54"/>
        <p:cNvGrpSpPr/>
        <p:nvPr/>
      </p:nvGrpSpPr>
      <p:grpSpPr>
        <a:xfrm>
          <a:off x="0" y="0"/>
          <a:ext cx="0" cy="0"/>
          <a:chOff x="0" y="0"/>
          <a:chExt cx="0" cy="0"/>
        </a:xfrm>
      </p:grpSpPr>
      <p:sp>
        <p:nvSpPr>
          <p:cNvPr id="55" name="Google Shape;55;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60" name="Google Shape;60;p17"/>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61" name="Shape 61"/>
        <p:cNvGrpSpPr/>
        <p:nvPr/>
      </p:nvGrpSpPr>
      <p:grpSpPr>
        <a:xfrm>
          <a:off x="0" y="0"/>
          <a:ext cx="0" cy="0"/>
          <a:chOff x="0" y="0"/>
          <a:chExt cx="0" cy="0"/>
        </a:xfrm>
      </p:grpSpPr>
      <p:sp>
        <p:nvSpPr>
          <p:cNvPr id="62" name="Google Shape;62;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69" name="Shape 69"/>
        <p:cNvGrpSpPr/>
        <p:nvPr/>
      </p:nvGrpSpPr>
      <p:grpSpPr>
        <a:xfrm>
          <a:off x="0" y="0"/>
          <a:ext cx="0" cy="0"/>
          <a:chOff x="0" y="0"/>
          <a:chExt cx="0" cy="0"/>
        </a:xfrm>
      </p:grpSpPr>
      <p:sp>
        <p:nvSpPr>
          <p:cNvPr id="70" name="Google Shape;70;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 name="Google Shape;14;p3"/>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73" name="Shape 73"/>
        <p:cNvGrpSpPr/>
        <p:nvPr/>
      </p:nvGrpSpPr>
      <p:grpSpPr>
        <a:xfrm>
          <a:off x="0" y="0"/>
          <a:ext cx="0" cy="0"/>
          <a:chOff x="0" y="0"/>
          <a:chExt cx="0" cy="0"/>
        </a:xfrm>
      </p:grpSpPr>
      <p:sp>
        <p:nvSpPr>
          <p:cNvPr id="74" name="Google Shape;74;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77" name="Shape 77"/>
        <p:cNvGrpSpPr/>
        <p:nvPr/>
      </p:nvGrpSpPr>
      <p:grpSpPr>
        <a:xfrm>
          <a:off x="0" y="0"/>
          <a:ext cx="0" cy="0"/>
          <a:chOff x="0" y="0"/>
          <a:chExt cx="0" cy="0"/>
        </a:xfrm>
      </p:grpSpPr>
      <p:sp>
        <p:nvSpPr>
          <p:cNvPr id="78" name="Google Shape;78;p2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79" name="Google Shape;79;p22"/>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80" name="Google Shape;80;p22"/>
          <p:cNvPicPr preferRelativeResize="0"/>
          <p:nvPr/>
        </p:nvPicPr>
        <p:blipFill>
          <a:blip r:embed="rId2">
            <a:alphaModFix/>
          </a:blip>
          <a:stretch>
            <a:fillRect/>
          </a:stretch>
        </p:blipFill>
        <p:spPr>
          <a:xfrm>
            <a:off x="85692" y="3905825"/>
            <a:ext cx="3543608" cy="1048235"/>
          </a:xfrm>
          <a:prstGeom prst="rect">
            <a:avLst/>
          </a:prstGeom>
          <a:noFill/>
          <a:ln>
            <a:noFill/>
          </a:ln>
        </p:spPr>
      </p:pic>
      <p:pic>
        <p:nvPicPr>
          <p:cNvPr id="81" name="Google Shape;81;p22"/>
          <p:cNvPicPr preferRelativeResize="0"/>
          <p:nvPr/>
        </p:nvPicPr>
        <p:blipFill>
          <a:blip r:embed="rId3">
            <a:alphaModFix/>
          </a:blip>
          <a:stretch>
            <a:fillRect/>
          </a:stretch>
        </p:blipFill>
        <p:spPr>
          <a:xfrm>
            <a:off x="5645999" y="3925016"/>
            <a:ext cx="3213826" cy="1018675"/>
          </a:xfrm>
          <a:prstGeom prst="rect">
            <a:avLst/>
          </a:prstGeom>
          <a:noFill/>
          <a:ln>
            <a:noFill/>
          </a:ln>
        </p:spPr>
      </p:pic>
      <p:pic>
        <p:nvPicPr>
          <p:cNvPr id="82" name="Google Shape;82;p22"/>
          <p:cNvPicPr preferRelativeResize="0"/>
          <p:nvPr/>
        </p:nvPicPr>
        <p:blipFill rotWithShape="1">
          <a:blip r:embed="rId4">
            <a:alphaModFix/>
          </a:blip>
          <a:srcRect b="0" l="20012" r="19491" t="65415"/>
          <a:stretch/>
        </p:blipFill>
        <p:spPr>
          <a:xfrm>
            <a:off x="3916025" y="181800"/>
            <a:ext cx="1311950" cy="369000"/>
          </a:xfrm>
          <a:prstGeom prst="rect">
            <a:avLst/>
          </a:prstGeom>
          <a:noFill/>
          <a:ln>
            <a:noFill/>
          </a:ln>
        </p:spPr>
      </p:pic>
      <p:cxnSp>
        <p:nvCxnSpPr>
          <p:cNvPr id="83" name="Google Shape;83;p22"/>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84" name="Shape 84"/>
        <p:cNvGrpSpPr/>
        <p:nvPr/>
      </p:nvGrpSpPr>
      <p:grpSpPr>
        <a:xfrm>
          <a:off x="0" y="0"/>
          <a:ext cx="0" cy="0"/>
          <a:chOff x="0" y="0"/>
          <a:chExt cx="0" cy="0"/>
        </a:xfrm>
      </p:grpSpPr>
      <p:sp>
        <p:nvSpPr>
          <p:cNvPr id="85" name="Google Shape;85;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Google Shape;86;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88" name="Shape 88"/>
        <p:cNvGrpSpPr/>
        <p:nvPr/>
      </p:nvGrpSpPr>
      <p:grpSpPr>
        <a:xfrm>
          <a:off x="0" y="0"/>
          <a:ext cx="0" cy="0"/>
          <a:chOff x="0" y="0"/>
          <a:chExt cx="0" cy="0"/>
        </a:xfrm>
      </p:grpSpPr>
      <p:sp>
        <p:nvSpPr>
          <p:cNvPr id="89" name="Google Shape;8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92" name="Shape 92"/>
        <p:cNvGrpSpPr/>
        <p:nvPr/>
      </p:nvGrpSpPr>
      <p:grpSpPr>
        <a:xfrm>
          <a:off x="0" y="0"/>
          <a:ext cx="0" cy="0"/>
          <a:chOff x="0" y="0"/>
          <a:chExt cx="0" cy="0"/>
        </a:xfrm>
      </p:grpSpPr>
      <p:sp>
        <p:nvSpPr>
          <p:cNvPr id="93" name="Google Shape;93;p2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5"/>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5"/>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Google Shape;96;p2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7" name="Google Shape;97;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98" name="Shape 98"/>
        <p:cNvGrpSpPr/>
        <p:nvPr/>
      </p:nvGrpSpPr>
      <p:grpSpPr>
        <a:xfrm>
          <a:off x="0" y="0"/>
          <a:ext cx="0" cy="0"/>
          <a:chOff x="0" y="0"/>
          <a:chExt cx="0" cy="0"/>
        </a:xfrm>
      </p:grpSpPr>
      <p:sp>
        <p:nvSpPr>
          <p:cNvPr id="99" name="Google Shape;99;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0" name="Google Shape;100;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06" name="Shape 106"/>
        <p:cNvGrpSpPr/>
        <p:nvPr/>
      </p:nvGrpSpPr>
      <p:grpSpPr>
        <a:xfrm>
          <a:off x="0" y="0"/>
          <a:ext cx="0" cy="0"/>
          <a:chOff x="0" y="0"/>
          <a:chExt cx="0" cy="0"/>
        </a:xfrm>
      </p:grpSpPr>
      <p:sp>
        <p:nvSpPr>
          <p:cNvPr id="107" name="Google Shape;107;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8" name="Google Shape;108;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10" name="Shape 110"/>
        <p:cNvGrpSpPr/>
        <p:nvPr/>
      </p:nvGrpSpPr>
      <p:grpSpPr>
        <a:xfrm>
          <a:off x="0" y="0"/>
          <a:ext cx="0" cy="0"/>
          <a:chOff x="0" y="0"/>
          <a:chExt cx="0" cy="0"/>
        </a:xfrm>
      </p:grpSpPr>
      <p:sp>
        <p:nvSpPr>
          <p:cNvPr id="111" name="Google Shape;111;p29"/>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3" name="Google Shape;113;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4" name="Google Shape;114;p29"/>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115" name="Google Shape;115;p29"/>
          <p:cNvPicPr preferRelativeResize="0"/>
          <p:nvPr/>
        </p:nvPicPr>
        <p:blipFill>
          <a:blip r:embed="rId2">
            <a:alphaModFix/>
          </a:blip>
          <a:stretch>
            <a:fillRect/>
          </a:stretch>
        </p:blipFill>
        <p:spPr>
          <a:xfrm>
            <a:off x="5645999" y="3925016"/>
            <a:ext cx="3213826" cy="1018675"/>
          </a:xfrm>
          <a:prstGeom prst="rect">
            <a:avLst/>
          </a:prstGeom>
          <a:noFill/>
          <a:ln>
            <a:noFill/>
          </a:ln>
        </p:spPr>
      </p:pic>
      <p:pic>
        <p:nvPicPr>
          <p:cNvPr id="116" name="Google Shape;116;p29"/>
          <p:cNvPicPr preferRelativeResize="0"/>
          <p:nvPr/>
        </p:nvPicPr>
        <p:blipFill rotWithShape="1">
          <a:blip r:embed="rId3">
            <a:alphaModFix/>
          </a:blip>
          <a:srcRect b="0" l="20012" r="19491" t="65415"/>
          <a:stretch/>
        </p:blipFill>
        <p:spPr>
          <a:xfrm>
            <a:off x="7369125" y="181800"/>
            <a:ext cx="1311950" cy="369000"/>
          </a:xfrm>
          <a:prstGeom prst="rect">
            <a:avLst/>
          </a:prstGeom>
          <a:noFill/>
          <a:ln>
            <a:noFill/>
          </a:ln>
        </p:spPr>
      </p:pic>
      <p:cxnSp>
        <p:nvCxnSpPr>
          <p:cNvPr id="117" name="Google Shape;117;p29"/>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118" name="Shape 118"/>
        <p:cNvGrpSpPr/>
        <p:nvPr/>
      </p:nvGrpSpPr>
      <p:grpSpPr>
        <a:xfrm>
          <a:off x="0" y="0"/>
          <a:ext cx="0" cy="0"/>
          <a:chOff x="0" y="0"/>
          <a:chExt cx="0" cy="0"/>
        </a:xfrm>
      </p:grpSpPr>
      <p:sp>
        <p:nvSpPr>
          <p:cNvPr id="119" name="Google Shape;119;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7" name="Google Shape;17;p4"/>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8" name="Google Shape;18;p4"/>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122" name="Shape 12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123" name="Shape 123"/>
        <p:cNvGrpSpPr/>
        <p:nvPr/>
      </p:nvGrpSpPr>
      <p:grpSpPr>
        <a:xfrm>
          <a:off x="0" y="0"/>
          <a:ext cx="0" cy="0"/>
          <a:chOff x="0" y="0"/>
          <a:chExt cx="0" cy="0"/>
        </a:xfrm>
      </p:grpSpPr>
      <p:sp>
        <p:nvSpPr>
          <p:cNvPr id="124" name="Google Shape;124;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 name="Google Shape;125;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 name="Google Shape;12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4">
  <p:cSld name="TITLE_16">
    <p:spTree>
      <p:nvGrpSpPr>
        <p:cNvPr id="127" name="Shape 127"/>
        <p:cNvGrpSpPr/>
        <p:nvPr/>
      </p:nvGrpSpPr>
      <p:grpSpPr>
        <a:xfrm>
          <a:off x="0" y="0"/>
          <a:ext cx="0" cy="0"/>
          <a:chOff x="0" y="0"/>
          <a:chExt cx="0" cy="0"/>
        </a:xfrm>
      </p:grpSpPr>
      <p:sp>
        <p:nvSpPr>
          <p:cNvPr id="128" name="Google Shape;128;p33"/>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3"/>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3"/>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1" name="Google Shape;131;p3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32" name="Google Shape;132;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5">
  <p:cSld name="TITLE_17">
    <p:spTree>
      <p:nvGrpSpPr>
        <p:cNvPr id="133" name="Shape 133"/>
        <p:cNvGrpSpPr/>
        <p:nvPr/>
      </p:nvGrpSpPr>
      <p:grpSpPr>
        <a:xfrm>
          <a:off x="0" y="0"/>
          <a:ext cx="0" cy="0"/>
          <a:chOff x="0" y="0"/>
          <a:chExt cx="0" cy="0"/>
        </a:xfrm>
      </p:grpSpPr>
      <p:sp>
        <p:nvSpPr>
          <p:cNvPr id="134" name="Google Shape;134;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5" name="Google Shape;135;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6" name="Google Shape;13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6">
  <p:cSld name="TITLE_18">
    <p:spTree>
      <p:nvGrpSpPr>
        <p:cNvPr id="137" name="Shape 137"/>
        <p:cNvGrpSpPr/>
        <p:nvPr/>
      </p:nvGrpSpPr>
      <p:grpSpPr>
        <a:xfrm>
          <a:off x="0" y="0"/>
          <a:ext cx="0" cy="0"/>
          <a:chOff x="0" y="0"/>
          <a:chExt cx="0" cy="0"/>
        </a:xfrm>
      </p:grpSpPr>
      <p:sp>
        <p:nvSpPr>
          <p:cNvPr id="138" name="Google Shape;138;p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9" name="Google Shape;139;p3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0" name="Google Shape;14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7">
  <p:cSld name="TITLE_19">
    <p:spTree>
      <p:nvGrpSpPr>
        <p:cNvPr id="141" name="Shape 141"/>
        <p:cNvGrpSpPr/>
        <p:nvPr/>
      </p:nvGrpSpPr>
      <p:grpSpPr>
        <a:xfrm>
          <a:off x="0" y="0"/>
          <a:ext cx="0" cy="0"/>
          <a:chOff x="0" y="0"/>
          <a:chExt cx="0" cy="0"/>
        </a:xfrm>
      </p:grpSpPr>
      <p:sp>
        <p:nvSpPr>
          <p:cNvPr id="142" name="Google Shape;142;p3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3" name="Google Shape;143;p3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8">
  <p:cSld name="TITLE_20">
    <p:spTree>
      <p:nvGrpSpPr>
        <p:cNvPr id="145" name="Shape 145"/>
        <p:cNvGrpSpPr/>
        <p:nvPr/>
      </p:nvGrpSpPr>
      <p:grpSpPr>
        <a:xfrm>
          <a:off x="0" y="0"/>
          <a:ext cx="0" cy="0"/>
          <a:chOff x="0" y="0"/>
          <a:chExt cx="0" cy="0"/>
        </a:xfrm>
      </p:grpSpPr>
      <p:sp>
        <p:nvSpPr>
          <p:cNvPr id="146" name="Google Shape;146;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7" name="Google Shape;147;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8" name="Google Shape;148;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9">
  <p:cSld name="TITLE_21">
    <p:spTree>
      <p:nvGrpSpPr>
        <p:cNvPr id="149" name="Shape 149"/>
        <p:cNvGrpSpPr/>
        <p:nvPr/>
      </p:nvGrpSpPr>
      <p:grpSpPr>
        <a:xfrm>
          <a:off x="0" y="0"/>
          <a:ext cx="0" cy="0"/>
          <a:chOff x="0" y="0"/>
          <a:chExt cx="0" cy="0"/>
        </a:xfrm>
      </p:grpSpPr>
      <p:sp>
        <p:nvSpPr>
          <p:cNvPr id="150" name="Google Shape;150;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1" name="Google Shape;151;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2" name="Google Shape;15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 name="Google Shape;21;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2" name="Google Shape;22;p5"/>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8E7CC3"/>
              </a:buClr>
              <a:buSzPts val="2400"/>
              <a:buNone/>
              <a:defRPr>
                <a:solidFill>
                  <a:srgbClr val="8E7CC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pic>
        <p:nvPicPr>
          <p:cNvPr id="27" name="Google Shape;27;p6"/>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7"/>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31" name="Google Shape;31;p7"/>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4" name="Google Shape;34;p8"/>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p9"/>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10"/>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FFFFFF"/>
              </a:buClr>
              <a:buSzPts val="1200"/>
              <a:buChar char="●"/>
              <a:defRPr sz="1200">
                <a:solidFill>
                  <a:srgbClr val="FFFFFF"/>
                </a:solidFill>
              </a:defRPr>
            </a:lvl1pPr>
            <a:lvl2pPr indent="-304800" lvl="1" marL="914400">
              <a:spcBef>
                <a:spcPts val="1600"/>
              </a:spcBef>
              <a:spcAft>
                <a:spcPts val="0"/>
              </a:spcAft>
              <a:buClr>
                <a:srgbClr val="FFFFFF"/>
              </a:buClr>
              <a:buSzPts val="1200"/>
              <a:buChar char="○"/>
              <a:defRPr sz="1200">
                <a:solidFill>
                  <a:srgbClr val="FFFFFF"/>
                </a:solidFill>
              </a:defRPr>
            </a:lvl2pPr>
            <a:lvl3pPr indent="-304800" lvl="2" marL="1371600">
              <a:spcBef>
                <a:spcPts val="1600"/>
              </a:spcBef>
              <a:spcAft>
                <a:spcPts val="0"/>
              </a:spcAft>
              <a:buClr>
                <a:srgbClr val="FFFFFF"/>
              </a:buClr>
              <a:buSzPts val="1200"/>
              <a:buChar char="■"/>
              <a:defRPr sz="1200">
                <a:solidFill>
                  <a:srgbClr val="FFFFFF"/>
                </a:solidFill>
              </a:defRPr>
            </a:lvl3pPr>
            <a:lvl4pPr indent="-304800" lvl="3" marL="1828800">
              <a:spcBef>
                <a:spcPts val="1600"/>
              </a:spcBef>
              <a:spcAft>
                <a:spcPts val="0"/>
              </a:spcAft>
              <a:buClr>
                <a:srgbClr val="FFFFFF"/>
              </a:buClr>
              <a:buSzPts val="1200"/>
              <a:buChar char="●"/>
              <a:defRPr sz="1200">
                <a:solidFill>
                  <a:srgbClr val="FFFFFF"/>
                </a:solidFill>
              </a:defRPr>
            </a:lvl4pPr>
            <a:lvl5pPr indent="-304800" lvl="4" marL="2286000">
              <a:spcBef>
                <a:spcPts val="1600"/>
              </a:spcBef>
              <a:spcAft>
                <a:spcPts val="0"/>
              </a:spcAft>
              <a:buClr>
                <a:srgbClr val="FFFFFF"/>
              </a:buClr>
              <a:buSzPts val="1200"/>
              <a:buChar char="○"/>
              <a:defRPr sz="1200">
                <a:solidFill>
                  <a:srgbClr val="FFFFFF"/>
                </a:solidFill>
              </a:defRPr>
            </a:lvl5pPr>
            <a:lvl6pPr indent="-304800" lvl="5" marL="2743200">
              <a:spcBef>
                <a:spcPts val="1600"/>
              </a:spcBef>
              <a:spcAft>
                <a:spcPts val="0"/>
              </a:spcAft>
              <a:buClr>
                <a:srgbClr val="FFFFFF"/>
              </a:buClr>
              <a:buSzPts val="1200"/>
              <a:buChar char="■"/>
              <a:defRPr sz="1200">
                <a:solidFill>
                  <a:srgbClr val="FFFFFF"/>
                </a:solidFill>
              </a:defRPr>
            </a:lvl6pPr>
            <a:lvl7pPr indent="-304800" lvl="6" marL="3200400">
              <a:spcBef>
                <a:spcPts val="1600"/>
              </a:spcBef>
              <a:spcAft>
                <a:spcPts val="0"/>
              </a:spcAft>
              <a:buClr>
                <a:srgbClr val="FFFFFF"/>
              </a:buClr>
              <a:buSzPts val="1200"/>
              <a:buChar char="●"/>
              <a:defRPr sz="1200">
                <a:solidFill>
                  <a:srgbClr val="FFFFFF"/>
                </a:solidFill>
              </a:defRPr>
            </a:lvl7pPr>
            <a:lvl8pPr indent="-304800" lvl="7" marL="3657600">
              <a:spcBef>
                <a:spcPts val="1600"/>
              </a:spcBef>
              <a:spcAft>
                <a:spcPts val="0"/>
              </a:spcAft>
              <a:buClr>
                <a:srgbClr val="FFFFFF"/>
              </a:buClr>
              <a:buSzPts val="1200"/>
              <a:buChar char="○"/>
              <a:defRPr sz="1200">
                <a:solidFill>
                  <a:srgbClr val="FFFFFF"/>
                </a:solidFill>
              </a:defRPr>
            </a:lvl8pPr>
            <a:lvl9pPr indent="-304800" lvl="8" marL="411480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1.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4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www.w3schools.com/sql/sql_ref_join.asp" TargetMode="Externa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www.codecademy.com/courses/learn-sql/lessons/multiple-tables/exercises/generalizations-multiple-tables" TargetMode="Externa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33.png"/><Relationship Id="rId5" Type="http://schemas.openxmlformats.org/officeDocument/2006/relationships/image" Target="../media/image40.png"/><Relationship Id="rId6" Type="http://schemas.openxmlformats.org/officeDocument/2006/relationships/image" Target="../media/image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45.png"/><Relationship Id="rId5"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7.png"/><Relationship Id="rId5"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9.png"/><Relationship Id="rId4" Type="http://schemas.openxmlformats.org/officeDocument/2006/relationships/image" Target="../media/image41.png"/><Relationship Id="rId5" Type="http://schemas.openxmlformats.org/officeDocument/2006/relationships/image" Target="../media/image27.png"/><Relationship Id="rId6"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33.png"/><Relationship Id="rId5" Type="http://schemas.openxmlformats.org/officeDocument/2006/relationships/image" Target="../media/image40.png"/><Relationship Id="rId6" Type="http://schemas.openxmlformats.org/officeDocument/2006/relationships/image" Target="../media/image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48.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5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33.png"/><Relationship Id="rId5" Type="http://schemas.openxmlformats.org/officeDocument/2006/relationships/image" Target="../media/image40.png"/><Relationship Id="rId6"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58.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hyperlink" Target="https://learnsql.com/blog/sql-join-cheat-sheet/joins-cheat-sheet-letter.pdf" TargetMode="External"/><Relationship Id="rId4" Type="http://schemas.openxmlformats.org/officeDocument/2006/relationships/image" Target="../media/image54.png"/><Relationship Id="rId5" Type="http://schemas.openxmlformats.org/officeDocument/2006/relationships/image" Target="../media/image56.png"/><Relationship Id="rId6" Type="http://schemas.openxmlformats.org/officeDocument/2006/relationships/hyperlink" Target="https://learnsql.com/authors/learnsql/" TargetMode="External"/><Relationship Id="rId7" Type="http://schemas.openxmlformats.org/officeDocument/2006/relationships/hyperlink" Target="https://learnsql.com/authors/learnsq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hyperlink" Target="https://colab.research.google.com/drive/1O_NE0iK349OFQZRF8znrxhzlWl7r3xeT?usp=sharing" TargetMode="External"/><Relationship Id="rId4" Type="http://schemas.openxmlformats.org/officeDocument/2006/relationships/image" Target="../media/image54.png"/><Relationship Id="rId5"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s://colab.research.google.com/drive/1-1S9LL3offdoRajUsfG46QPJTNEXiBjP" TargetMode="External"/><Relationship Id="rId4" Type="http://schemas.openxmlformats.org/officeDocument/2006/relationships/image" Target="../media/image54.png"/><Relationship Id="rId5"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3.gif"/><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image" Target="../media/image25.png"/><Relationship Id="rId5" Type="http://schemas.openxmlformats.org/officeDocument/2006/relationships/image" Target="../media/image3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s://learning.oreilly.com/library/view/learning-sql-3rd/9781492057604/ch05.html#cartesian_product" TargetMode="External"/><Relationship Id="rId4" Type="http://schemas.openxmlformats.org/officeDocument/2006/relationships/hyperlink" Target="https://learning.oreilly.com/library/view/learning-sql-3rd/9781492057604/ch09.html" TargetMode="External"/><Relationship Id="rId5" Type="http://schemas.openxmlformats.org/officeDocument/2006/relationships/image" Target="../media/image3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www.kaggle.com/dansbecker/joining-data" TargetMode="External"/><Relationship Id="rId4" Type="http://schemas.openxmlformats.org/officeDocument/2006/relationships/hyperlink" Target="https://www.kaggle.com/alexisbcook/joins-and-unions" TargetMode="External"/><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8"/>
          <p:cNvSpPr txBox="1"/>
          <p:nvPr/>
        </p:nvSpPr>
        <p:spPr>
          <a:xfrm>
            <a:off x="535250" y="2289475"/>
            <a:ext cx="40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SQL JOIN Keyword</a:t>
            </a:r>
            <a:endParaRPr>
              <a:latin typeface="Montserrat"/>
              <a:ea typeface="Montserrat"/>
              <a:cs typeface="Montserrat"/>
              <a:sym typeface="Montserrat"/>
            </a:endParaRPr>
          </a:p>
        </p:txBody>
      </p:sp>
      <p:sp>
        <p:nvSpPr>
          <p:cNvPr id="222" name="Google Shape;222;p48"/>
          <p:cNvSpPr txBox="1"/>
          <p:nvPr/>
        </p:nvSpPr>
        <p:spPr>
          <a:xfrm>
            <a:off x="535250" y="491600"/>
            <a:ext cx="7606500" cy="11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Clr>
                <a:schemeClr val="dk1"/>
              </a:buClr>
              <a:buSzPts val="1100"/>
              <a:buFont typeface="Arial"/>
              <a:buNone/>
            </a:pPr>
            <a:r>
              <a:rPr b="1" lang="en" sz="3000">
                <a:solidFill>
                  <a:srgbClr val="441848"/>
                </a:solidFill>
                <a:latin typeface="Montserrat"/>
                <a:ea typeface="Montserrat"/>
                <a:cs typeface="Montserrat"/>
                <a:sym typeface="Montserrat"/>
              </a:rPr>
              <a:t>SQL JOIN Keyword</a:t>
            </a:r>
            <a:endParaRPr b="1" sz="3000">
              <a:solidFill>
                <a:srgbClr val="441848"/>
              </a:solidFill>
              <a:latin typeface="Montserrat"/>
              <a:ea typeface="Montserrat"/>
              <a:cs typeface="Montserrat"/>
              <a:sym typeface="Montserrat"/>
            </a:endParaRPr>
          </a:p>
        </p:txBody>
      </p:sp>
      <p:pic>
        <p:nvPicPr>
          <p:cNvPr id="223" name="Google Shape;223;p48"/>
          <p:cNvPicPr preferRelativeResize="0"/>
          <p:nvPr/>
        </p:nvPicPr>
        <p:blipFill>
          <a:blip r:embed="rId4">
            <a:alphaModFix/>
          </a:blip>
          <a:stretch>
            <a:fillRect/>
          </a:stretch>
        </p:blipFill>
        <p:spPr>
          <a:xfrm>
            <a:off x="5536474" y="1288750"/>
            <a:ext cx="2995901" cy="28291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9"/>
          <p:cNvSpPr txBox="1"/>
          <p:nvPr/>
        </p:nvSpPr>
        <p:spPr>
          <a:xfrm>
            <a:off x="535250" y="2289475"/>
            <a:ext cx="40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Review - Learn SQL | Codecademy</a:t>
            </a:r>
            <a:endParaRPr>
              <a:latin typeface="Montserrat"/>
              <a:ea typeface="Montserrat"/>
              <a:cs typeface="Montserrat"/>
              <a:sym typeface="Montserrat"/>
            </a:endParaRPr>
          </a:p>
        </p:txBody>
      </p:sp>
      <p:sp>
        <p:nvSpPr>
          <p:cNvPr id="229" name="Google Shape;229;p49"/>
          <p:cNvSpPr txBox="1"/>
          <p:nvPr/>
        </p:nvSpPr>
        <p:spPr>
          <a:xfrm>
            <a:off x="535250" y="491600"/>
            <a:ext cx="7606500" cy="11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Clr>
                <a:schemeClr val="dk1"/>
              </a:buClr>
              <a:buSzPts val="1100"/>
              <a:buFont typeface="Arial"/>
              <a:buNone/>
            </a:pPr>
            <a:r>
              <a:rPr b="1" lang="en" sz="3000">
                <a:solidFill>
                  <a:srgbClr val="441848"/>
                </a:solidFill>
                <a:latin typeface="Montserrat"/>
                <a:ea typeface="Montserrat"/>
                <a:cs typeface="Montserrat"/>
                <a:sym typeface="Montserrat"/>
              </a:rPr>
              <a:t>Multiple Tables</a:t>
            </a:r>
            <a:endParaRPr b="1" sz="3000">
              <a:solidFill>
                <a:srgbClr val="441848"/>
              </a:solidFill>
              <a:latin typeface="Montserrat"/>
              <a:ea typeface="Montserrat"/>
              <a:cs typeface="Montserrat"/>
              <a:sym typeface="Montserrat"/>
            </a:endParaRPr>
          </a:p>
        </p:txBody>
      </p:sp>
      <p:pic>
        <p:nvPicPr>
          <p:cNvPr id="230" name="Google Shape;230;p49"/>
          <p:cNvPicPr preferRelativeResize="0"/>
          <p:nvPr/>
        </p:nvPicPr>
        <p:blipFill rotWithShape="1">
          <a:blip r:embed="rId4">
            <a:alphaModFix/>
          </a:blip>
          <a:srcRect b="21137" l="15307" r="14571" t="18054"/>
          <a:stretch/>
        </p:blipFill>
        <p:spPr>
          <a:xfrm>
            <a:off x="5212075" y="1139976"/>
            <a:ext cx="3290250" cy="28531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4" name="Shape 234"/>
        <p:cNvGrpSpPr/>
        <p:nvPr/>
      </p:nvGrpSpPr>
      <p:grpSpPr>
        <a:xfrm>
          <a:off x="0" y="0"/>
          <a:ext cx="0" cy="0"/>
          <a:chOff x="0" y="0"/>
          <a:chExt cx="0" cy="0"/>
        </a:xfrm>
      </p:grpSpPr>
      <p:sp>
        <p:nvSpPr>
          <p:cNvPr id="235" name="Google Shape;235;p50"/>
          <p:cNvSpPr txBox="1"/>
          <p:nvPr/>
        </p:nvSpPr>
        <p:spPr>
          <a:xfrm>
            <a:off x="470925" y="1112100"/>
            <a:ext cx="4422000" cy="291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441848"/>
                </a:solidFill>
                <a:latin typeface="Montserrat"/>
                <a:ea typeface="Montserrat"/>
                <a:cs typeface="Montserrat"/>
                <a:sym typeface="Montserrat"/>
              </a:rPr>
              <a:t>Cuando aprendemos SQL por primera vez, </a:t>
            </a:r>
            <a:r>
              <a:rPr b="1" lang="en">
                <a:solidFill>
                  <a:srgbClr val="441848"/>
                </a:solidFill>
                <a:latin typeface="Montserrat"/>
                <a:ea typeface="Montserrat"/>
                <a:cs typeface="Montserrat"/>
                <a:sym typeface="Montserrat"/>
              </a:rPr>
              <a:t>es común trabajar</a:t>
            </a:r>
            <a:r>
              <a:rPr lang="en">
                <a:solidFill>
                  <a:srgbClr val="441848"/>
                </a:solidFill>
                <a:latin typeface="Montserrat"/>
                <a:ea typeface="Montserrat"/>
                <a:cs typeface="Montserrat"/>
                <a:sym typeface="Montserrat"/>
              </a:rPr>
              <a:t> con datos </a:t>
            </a:r>
            <a:r>
              <a:rPr b="1" lang="en">
                <a:solidFill>
                  <a:srgbClr val="441848"/>
                </a:solidFill>
                <a:latin typeface="Montserrat"/>
                <a:ea typeface="Montserrat"/>
                <a:cs typeface="Montserrat"/>
                <a:sym typeface="Montserrat"/>
              </a:rPr>
              <a:t>en una sola tabla</a:t>
            </a:r>
            <a:r>
              <a:rPr lang="en">
                <a:solidFill>
                  <a:srgbClr val="441848"/>
                </a:solidFill>
                <a:latin typeface="Montserrat"/>
                <a:ea typeface="Montserrat"/>
                <a:cs typeface="Montserrat"/>
                <a:sym typeface="Montserrat"/>
              </a:rPr>
              <a:t>. </a:t>
            </a:r>
            <a:endParaRPr>
              <a:solidFill>
                <a:srgbClr val="441848"/>
              </a:solidFill>
              <a:latin typeface="Montserrat"/>
              <a:ea typeface="Montserrat"/>
              <a:cs typeface="Montserrat"/>
              <a:sym typeface="Montserrat"/>
            </a:endParaRPr>
          </a:p>
          <a:p>
            <a:pPr indent="0" lvl="0" marL="0" rtl="0" algn="l">
              <a:lnSpc>
                <a:spcPct val="150000"/>
              </a:lnSpc>
              <a:spcBef>
                <a:spcPts val="1000"/>
              </a:spcBef>
              <a:spcAft>
                <a:spcPts val="0"/>
              </a:spcAft>
              <a:buNone/>
            </a:pPr>
            <a:r>
              <a:rPr lang="en">
                <a:solidFill>
                  <a:srgbClr val="441848"/>
                </a:solidFill>
                <a:latin typeface="Montserrat"/>
                <a:ea typeface="Montserrat"/>
                <a:cs typeface="Montserrat"/>
                <a:sym typeface="Montserrat"/>
              </a:rPr>
              <a:t>Aunque en el mundo laboral, las bases de datos </a:t>
            </a:r>
            <a:r>
              <a:rPr b="1" lang="en">
                <a:solidFill>
                  <a:srgbClr val="441848"/>
                </a:solidFill>
                <a:latin typeface="Montserrat"/>
                <a:ea typeface="Montserrat"/>
                <a:cs typeface="Montserrat"/>
                <a:sym typeface="Montserrat"/>
              </a:rPr>
              <a:t>generalmente tienen </a:t>
            </a:r>
            <a:r>
              <a:rPr lang="en">
                <a:solidFill>
                  <a:srgbClr val="441848"/>
                </a:solidFill>
                <a:latin typeface="Montserrat"/>
                <a:ea typeface="Montserrat"/>
                <a:cs typeface="Montserrat"/>
                <a:sym typeface="Montserrat"/>
              </a:rPr>
              <a:t>datos en </a:t>
            </a:r>
            <a:r>
              <a:rPr b="1" lang="en">
                <a:solidFill>
                  <a:srgbClr val="441848"/>
                </a:solidFill>
                <a:latin typeface="Montserrat"/>
                <a:ea typeface="Montserrat"/>
                <a:cs typeface="Montserrat"/>
                <a:sym typeface="Montserrat"/>
              </a:rPr>
              <a:t>más de una tabla</a:t>
            </a:r>
            <a:r>
              <a:rPr lang="en">
                <a:solidFill>
                  <a:srgbClr val="441848"/>
                </a:solidFill>
                <a:latin typeface="Montserrat"/>
                <a:ea typeface="Montserrat"/>
                <a:cs typeface="Montserrat"/>
                <a:sym typeface="Montserrat"/>
              </a:rPr>
              <a:t>. </a:t>
            </a:r>
            <a:endParaRPr>
              <a:solidFill>
                <a:srgbClr val="441848"/>
              </a:solidFill>
              <a:latin typeface="Montserrat"/>
              <a:ea typeface="Montserrat"/>
              <a:cs typeface="Montserrat"/>
              <a:sym typeface="Montserrat"/>
            </a:endParaRPr>
          </a:p>
          <a:p>
            <a:pPr indent="0" lvl="0" marL="0" rtl="0" algn="l">
              <a:lnSpc>
                <a:spcPct val="150000"/>
              </a:lnSpc>
              <a:spcBef>
                <a:spcPts val="1000"/>
              </a:spcBef>
              <a:spcAft>
                <a:spcPts val="0"/>
              </a:spcAft>
              <a:buNone/>
            </a:pPr>
            <a:r>
              <a:rPr lang="en">
                <a:solidFill>
                  <a:srgbClr val="441848"/>
                </a:solidFill>
                <a:latin typeface="Montserrat"/>
                <a:ea typeface="Montserrat"/>
                <a:cs typeface="Montserrat"/>
                <a:sym typeface="Montserrat"/>
              </a:rPr>
              <a:t>Así que si queremos poder trabajar con esos datos, </a:t>
            </a:r>
            <a:r>
              <a:rPr b="1" lang="en">
                <a:solidFill>
                  <a:srgbClr val="441848"/>
                </a:solidFill>
                <a:latin typeface="Montserrat"/>
                <a:ea typeface="Montserrat"/>
                <a:cs typeface="Montserrat"/>
                <a:sym typeface="Montserrat"/>
              </a:rPr>
              <a:t>aprenderemos cómo combinar varias</a:t>
            </a:r>
            <a:r>
              <a:rPr lang="en">
                <a:solidFill>
                  <a:srgbClr val="441848"/>
                </a:solidFill>
                <a:latin typeface="Montserrat"/>
                <a:ea typeface="Montserrat"/>
                <a:cs typeface="Montserrat"/>
                <a:sym typeface="Montserrat"/>
              </a:rPr>
              <a:t> tablas </a:t>
            </a:r>
            <a:r>
              <a:rPr b="1" lang="en">
                <a:solidFill>
                  <a:srgbClr val="441848"/>
                </a:solidFill>
                <a:latin typeface="Montserrat"/>
                <a:ea typeface="Montserrat"/>
                <a:cs typeface="Montserrat"/>
                <a:sym typeface="Montserrat"/>
              </a:rPr>
              <a:t>dentro de una consulta</a:t>
            </a:r>
            <a:r>
              <a:rPr lang="en">
                <a:solidFill>
                  <a:srgbClr val="441848"/>
                </a:solidFill>
                <a:latin typeface="Montserrat"/>
                <a:ea typeface="Montserrat"/>
                <a:cs typeface="Montserrat"/>
                <a:sym typeface="Montserrat"/>
              </a:rPr>
              <a:t>.</a:t>
            </a:r>
            <a:endParaRPr b="1">
              <a:solidFill>
                <a:srgbClr val="441848"/>
              </a:solidFill>
              <a:latin typeface="Montserrat"/>
              <a:ea typeface="Montserrat"/>
              <a:cs typeface="Montserrat"/>
              <a:sym typeface="Montserrat"/>
            </a:endParaRPr>
          </a:p>
        </p:txBody>
      </p:sp>
      <p:pic>
        <p:nvPicPr>
          <p:cNvPr id="236" name="Google Shape;236;p50"/>
          <p:cNvPicPr preferRelativeResize="0"/>
          <p:nvPr/>
        </p:nvPicPr>
        <p:blipFill rotWithShape="1">
          <a:blip r:embed="rId3">
            <a:alphaModFix/>
          </a:blip>
          <a:srcRect b="2340" l="645" r="0" t="1357"/>
          <a:stretch/>
        </p:blipFill>
        <p:spPr>
          <a:xfrm>
            <a:off x="4884975" y="1573225"/>
            <a:ext cx="3853199" cy="1997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0" name="Shape 240"/>
        <p:cNvGrpSpPr/>
        <p:nvPr/>
      </p:nvGrpSpPr>
      <p:grpSpPr>
        <a:xfrm>
          <a:off x="0" y="0"/>
          <a:ext cx="0" cy="0"/>
          <a:chOff x="0" y="0"/>
          <a:chExt cx="0" cy="0"/>
        </a:xfrm>
      </p:grpSpPr>
      <p:sp>
        <p:nvSpPr>
          <p:cNvPr id="241" name="Google Shape;241;p51"/>
          <p:cNvSpPr txBox="1"/>
          <p:nvPr/>
        </p:nvSpPr>
        <p:spPr>
          <a:xfrm>
            <a:off x="1319850" y="720425"/>
            <a:ext cx="6504300" cy="1153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441848"/>
                </a:solidFill>
                <a:highlight>
                  <a:srgbClr val="FFFFFF"/>
                </a:highlight>
                <a:latin typeface="Montserrat"/>
                <a:ea typeface="Montserrat"/>
                <a:cs typeface="Montserrat"/>
                <a:sym typeface="Montserrat"/>
              </a:rPr>
              <a:t>U</a:t>
            </a:r>
            <a:r>
              <a:rPr lang="en" sz="1600">
                <a:solidFill>
                  <a:srgbClr val="441848"/>
                </a:solidFill>
                <a:highlight>
                  <a:srgbClr val="FFFFFF"/>
                </a:highlight>
                <a:latin typeface="Montserrat"/>
                <a:ea typeface="Montserrat"/>
                <a:cs typeface="Montserrat"/>
                <a:sym typeface="Montserrat"/>
              </a:rPr>
              <a:t>tilizando SQL se puede </a:t>
            </a:r>
            <a:r>
              <a:rPr b="1" lang="en" sz="1600">
                <a:solidFill>
                  <a:srgbClr val="441848"/>
                </a:solidFill>
                <a:highlight>
                  <a:schemeClr val="lt1"/>
                </a:highlight>
                <a:latin typeface="Montserrat"/>
                <a:ea typeface="Montserrat"/>
                <a:cs typeface="Montserrat"/>
                <a:sym typeface="Montserrat"/>
              </a:rPr>
              <a:t>combinar dos o más conjuntos</a:t>
            </a:r>
            <a:r>
              <a:rPr lang="en" sz="1600">
                <a:solidFill>
                  <a:srgbClr val="441848"/>
                </a:solidFill>
                <a:highlight>
                  <a:schemeClr val="lt1"/>
                </a:highlight>
                <a:latin typeface="Montserrat"/>
                <a:ea typeface="Montserrat"/>
                <a:cs typeface="Montserrat"/>
                <a:sym typeface="Montserrat"/>
              </a:rPr>
              <a:t> de datos</a:t>
            </a:r>
            <a:r>
              <a:rPr lang="en" sz="1600">
                <a:solidFill>
                  <a:srgbClr val="441848"/>
                </a:solidFill>
                <a:highlight>
                  <a:srgbClr val="FFFFFF"/>
                </a:highlight>
                <a:latin typeface="Montserrat"/>
                <a:ea typeface="Montserrat"/>
                <a:cs typeface="Montserrat"/>
                <a:sym typeface="Montserrat"/>
              </a:rPr>
              <a:t> </a:t>
            </a:r>
            <a:r>
              <a:rPr b="1" lang="en" sz="1600">
                <a:solidFill>
                  <a:srgbClr val="441848"/>
                </a:solidFill>
                <a:highlight>
                  <a:srgbClr val="FFFFFF"/>
                </a:highlight>
                <a:latin typeface="Montserrat"/>
                <a:ea typeface="Montserrat"/>
                <a:cs typeface="Montserrat"/>
                <a:sym typeface="Montserrat"/>
              </a:rPr>
              <a:t>a través de JOINS </a:t>
            </a:r>
            <a:r>
              <a:rPr lang="en" sz="1600">
                <a:solidFill>
                  <a:srgbClr val="441848"/>
                </a:solidFill>
                <a:highlight>
                  <a:srgbClr val="FFFFFF"/>
                </a:highlight>
                <a:latin typeface="Montserrat"/>
                <a:ea typeface="Montserrat"/>
                <a:cs typeface="Montserrat"/>
                <a:sym typeface="Montserrat"/>
              </a:rPr>
              <a:t>ocupando una </a:t>
            </a:r>
            <a:r>
              <a:rPr b="1" lang="en" sz="1600">
                <a:solidFill>
                  <a:srgbClr val="441848"/>
                </a:solidFill>
                <a:highlight>
                  <a:srgbClr val="FFFFFF"/>
                </a:highlight>
                <a:latin typeface="Montserrat"/>
                <a:ea typeface="Montserrat"/>
                <a:cs typeface="Montserrat"/>
                <a:sym typeface="Montserrat"/>
              </a:rPr>
              <a:t>columna relacionada</a:t>
            </a:r>
            <a:r>
              <a:rPr lang="en" sz="1600">
                <a:solidFill>
                  <a:srgbClr val="441848"/>
                </a:solidFill>
                <a:highlight>
                  <a:srgbClr val="FFFFFF"/>
                </a:highlight>
                <a:latin typeface="Montserrat"/>
                <a:ea typeface="Montserrat"/>
                <a:cs typeface="Montserrat"/>
                <a:sym typeface="Montserrat"/>
              </a:rPr>
              <a:t> </a:t>
            </a:r>
            <a:r>
              <a:rPr b="1" lang="en" sz="1600">
                <a:solidFill>
                  <a:srgbClr val="441848"/>
                </a:solidFill>
                <a:highlight>
                  <a:srgbClr val="FFFFFF"/>
                </a:highlight>
                <a:latin typeface="Montserrat"/>
                <a:ea typeface="Montserrat"/>
                <a:cs typeface="Montserrat"/>
                <a:sym typeface="Montserrat"/>
              </a:rPr>
              <a:t>entre ellas</a:t>
            </a:r>
            <a:r>
              <a:rPr lang="en" sz="1600">
                <a:solidFill>
                  <a:srgbClr val="441848"/>
                </a:solidFill>
                <a:highlight>
                  <a:srgbClr val="FFFFFF"/>
                </a:highlight>
                <a:latin typeface="Montserrat"/>
                <a:ea typeface="Montserrat"/>
                <a:cs typeface="Montserrat"/>
                <a:sym typeface="Montserrat"/>
              </a:rPr>
              <a:t>.</a:t>
            </a:r>
            <a:endParaRPr sz="1600">
              <a:solidFill>
                <a:srgbClr val="441848"/>
              </a:solidFill>
              <a:highlight>
                <a:srgbClr val="FFFFFF"/>
              </a:highlight>
              <a:latin typeface="Montserrat"/>
              <a:ea typeface="Montserrat"/>
              <a:cs typeface="Montserrat"/>
              <a:sym typeface="Montserrat"/>
            </a:endParaRPr>
          </a:p>
        </p:txBody>
      </p:sp>
      <p:pic>
        <p:nvPicPr>
          <p:cNvPr id="242" name="Google Shape;242;p51"/>
          <p:cNvPicPr preferRelativeResize="0"/>
          <p:nvPr/>
        </p:nvPicPr>
        <p:blipFill>
          <a:blip r:embed="rId3">
            <a:alphaModFix/>
          </a:blip>
          <a:stretch>
            <a:fillRect/>
          </a:stretch>
        </p:blipFill>
        <p:spPr>
          <a:xfrm>
            <a:off x="1861299" y="1873925"/>
            <a:ext cx="5336125" cy="2426175"/>
          </a:xfrm>
          <a:prstGeom prst="rect">
            <a:avLst/>
          </a:prstGeom>
          <a:noFill/>
          <a:ln>
            <a:noFill/>
          </a:ln>
        </p:spPr>
      </p:pic>
      <p:pic>
        <p:nvPicPr>
          <p:cNvPr id="243" name="Google Shape;243;p51"/>
          <p:cNvPicPr preferRelativeResize="0"/>
          <p:nvPr/>
        </p:nvPicPr>
        <p:blipFill>
          <a:blip r:embed="rId4">
            <a:alphaModFix amt="40000"/>
          </a:blip>
          <a:stretch>
            <a:fillRect/>
          </a:stretch>
        </p:blipFill>
        <p:spPr>
          <a:xfrm>
            <a:off x="5470229" y="3418921"/>
            <a:ext cx="1051411" cy="172204"/>
          </a:xfrm>
          <a:prstGeom prst="rect">
            <a:avLst/>
          </a:prstGeom>
          <a:noFill/>
          <a:ln>
            <a:noFill/>
          </a:ln>
        </p:spPr>
      </p:pic>
      <p:pic>
        <p:nvPicPr>
          <p:cNvPr id="244" name="Google Shape;244;p51"/>
          <p:cNvPicPr preferRelativeResize="0"/>
          <p:nvPr/>
        </p:nvPicPr>
        <p:blipFill>
          <a:blip r:embed="rId4">
            <a:alphaModFix amt="40000"/>
          </a:blip>
          <a:stretch>
            <a:fillRect/>
          </a:stretch>
        </p:blipFill>
        <p:spPr>
          <a:xfrm>
            <a:off x="2242564" y="2239280"/>
            <a:ext cx="1051411" cy="1722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8" name="Shape 248"/>
        <p:cNvGrpSpPr/>
        <p:nvPr/>
      </p:nvGrpSpPr>
      <p:grpSpPr>
        <a:xfrm>
          <a:off x="0" y="0"/>
          <a:ext cx="0" cy="0"/>
          <a:chOff x="0" y="0"/>
          <a:chExt cx="0" cy="0"/>
        </a:xfrm>
      </p:grpSpPr>
      <p:sp>
        <p:nvSpPr>
          <p:cNvPr id="249" name="Google Shape;249;p52"/>
          <p:cNvSpPr txBox="1"/>
          <p:nvPr/>
        </p:nvSpPr>
        <p:spPr>
          <a:xfrm>
            <a:off x="4249375" y="1827900"/>
            <a:ext cx="4257300" cy="14877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1000"/>
              </a:spcAft>
              <a:buNone/>
            </a:pPr>
            <a:r>
              <a:rPr b="1" lang="en" sz="3300">
                <a:solidFill>
                  <a:srgbClr val="441848"/>
                </a:solidFill>
                <a:latin typeface="Montserrat"/>
                <a:ea typeface="Montserrat"/>
                <a:cs typeface="Montserrat"/>
                <a:sym typeface="Montserrat"/>
              </a:rPr>
              <a:t>Llaves Primarias y Foráneas</a:t>
            </a:r>
            <a:endParaRPr b="1" sz="3300">
              <a:solidFill>
                <a:srgbClr val="441848"/>
              </a:solidFill>
              <a:latin typeface="Montserrat"/>
              <a:ea typeface="Montserrat"/>
              <a:cs typeface="Montserrat"/>
              <a:sym typeface="Montserrat"/>
            </a:endParaRPr>
          </a:p>
        </p:txBody>
      </p:sp>
      <p:pic>
        <p:nvPicPr>
          <p:cNvPr id="250" name="Google Shape;250;p52"/>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51" name="Google Shape;251;p52"/>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52" name="Google Shape;252;p52"/>
          <p:cNvPicPr preferRelativeResize="0"/>
          <p:nvPr/>
        </p:nvPicPr>
        <p:blipFill>
          <a:blip r:embed="rId5">
            <a:alphaModFix/>
          </a:blip>
          <a:stretch>
            <a:fillRect/>
          </a:stretch>
        </p:blipFill>
        <p:spPr>
          <a:xfrm>
            <a:off x="0" y="0"/>
            <a:ext cx="4096986" cy="5219701"/>
          </a:xfrm>
          <a:prstGeom prst="rect">
            <a:avLst/>
          </a:prstGeom>
          <a:noFill/>
          <a:ln>
            <a:noFill/>
          </a:ln>
        </p:spPr>
      </p:pic>
      <p:pic>
        <p:nvPicPr>
          <p:cNvPr id="253" name="Google Shape;253;p52"/>
          <p:cNvPicPr preferRelativeResize="0"/>
          <p:nvPr/>
        </p:nvPicPr>
        <p:blipFill rotWithShape="1">
          <a:blip r:embed="rId6">
            <a:alphaModFix/>
          </a:blip>
          <a:srcRect b="0" l="46678" r="0" t="0"/>
          <a:stretch/>
        </p:blipFill>
        <p:spPr>
          <a:xfrm>
            <a:off x="5125" y="0"/>
            <a:ext cx="4096973"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7" name="Shape 257"/>
        <p:cNvGrpSpPr/>
        <p:nvPr/>
      </p:nvGrpSpPr>
      <p:grpSpPr>
        <a:xfrm>
          <a:off x="0" y="0"/>
          <a:ext cx="0" cy="0"/>
          <a:chOff x="0" y="0"/>
          <a:chExt cx="0" cy="0"/>
        </a:xfrm>
      </p:grpSpPr>
      <p:sp>
        <p:nvSpPr>
          <p:cNvPr id="258" name="Google Shape;258;p53"/>
          <p:cNvSpPr txBox="1"/>
          <p:nvPr/>
        </p:nvSpPr>
        <p:spPr>
          <a:xfrm>
            <a:off x="377100" y="157675"/>
            <a:ext cx="8579700" cy="11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Llaves Primarias y Foráneas</a:t>
            </a:r>
            <a:endParaRPr b="1" sz="3000">
              <a:solidFill>
                <a:srgbClr val="441848"/>
              </a:solidFill>
              <a:latin typeface="Montserrat"/>
              <a:ea typeface="Montserrat"/>
              <a:cs typeface="Montserrat"/>
              <a:sym typeface="Montserrat"/>
            </a:endParaRPr>
          </a:p>
          <a:p>
            <a:pPr indent="0" lvl="0" marL="0" rtl="0" algn="l">
              <a:spcBef>
                <a:spcPts val="0"/>
              </a:spcBef>
              <a:spcAft>
                <a:spcPts val="0"/>
              </a:spcAft>
              <a:buNone/>
            </a:pPr>
            <a:r>
              <a:rPr lang="en">
                <a:solidFill>
                  <a:srgbClr val="441848"/>
                </a:solidFill>
                <a:latin typeface="Montserrat"/>
                <a:ea typeface="Montserrat"/>
                <a:cs typeface="Montserrat"/>
                <a:sym typeface="Montserrat"/>
              </a:rPr>
              <a:t>a.k.a. clave principal, clave externa </a:t>
            </a:r>
            <a:endParaRPr>
              <a:solidFill>
                <a:srgbClr val="441848"/>
              </a:solidFill>
              <a:latin typeface="Montserrat"/>
              <a:ea typeface="Montserrat"/>
              <a:cs typeface="Montserrat"/>
              <a:sym typeface="Montserrat"/>
            </a:endParaRPr>
          </a:p>
          <a:p>
            <a:pPr indent="0" lvl="0" marL="0" rtl="0" algn="l">
              <a:spcBef>
                <a:spcPts val="0"/>
              </a:spcBef>
              <a:spcAft>
                <a:spcPts val="0"/>
              </a:spcAft>
              <a:buNone/>
            </a:pPr>
            <a:r>
              <a:rPr lang="en">
                <a:solidFill>
                  <a:srgbClr val="441848"/>
                </a:solidFill>
                <a:latin typeface="Montserrat"/>
                <a:ea typeface="Montserrat"/>
                <a:cs typeface="Montserrat"/>
                <a:sym typeface="Montserrat"/>
              </a:rPr>
              <a:t>a.k.a. PK, FK</a:t>
            </a:r>
            <a:endParaRPr>
              <a:solidFill>
                <a:srgbClr val="441848"/>
              </a:solidFill>
              <a:latin typeface="Montserrat"/>
              <a:ea typeface="Montserrat"/>
              <a:cs typeface="Montserrat"/>
              <a:sym typeface="Montserrat"/>
            </a:endParaRPr>
          </a:p>
        </p:txBody>
      </p:sp>
      <p:pic>
        <p:nvPicPr>
          <p:cNvPr id="259" name="Google Shape;259;p5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60" name="Google Shape;260;p53"/>
          <p:cNvSpPr txBox="1"/>
          <p:nvPr/>
        </p:nvSpPr>
        <p:spPr>
          <a:xfrm>
            <a:off x="522550" y="1506725"/>
            <a:ext cx="338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sp>
        <p:nvSpPr>
          <p:cNvPr id="261" name="Google Shape;261;p53"/>
          <p:cNvSpPr txBox="1"/>
          <p:nvPr/>
        </p:nvSpPr>
        <p:spPr>
          <a:xfrm>
            <a:off x="4463475" y="1811525"/>
            <a:ext cx="338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pic>
        <p:nvPicPr>
          <p:cNvPr id="262" name="Google Shape;262;p53"/>
          <p:cNvPicPr preferRelativeResize="0"/>
          <p:nvPr/>
        </p:nvPicPr>
        <p:blipFill>
          <a:blip r:embed="rId4">
            <a:alphaModFix/>
          </a:blip>
          <a:stretch>
            <a:fillRect/>
          </a:stretch>
        </p:blipFill>
        <p:spPr>
          <a:xfrm>
            <a:off x="4185425" y="1408750"/>
            <a:ext cx="4521175" cy="2935592"/>
          </a:xfrm>
          <a:prstGeom prst="rect">
            <a:avLst/>
          </a:prstGeom>
          <a:noFill/>
          <a:ln>
            <a:noFill/>
          </a:ln>
        </p:spPr>
      </p:pic>
      <p:sp>
        <p:nvSpPr>
          <p:cNvPr id="263" name="Google Shape;263;p53"/>
          <p:cNvSpPr txBox="1"/>
          <p:nvPr/>
        </p:nvSpPr>
        <p:spPr>
          <a:xfrm>
            <a:off x="413050" y="1389775"/>
            <a:ext cx="3000000" cy="2893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441848"/>
                </a:solidFill>
                <a:latin typeface="Montserrat"/>
                <a:ea typeface="Montserrat"/>
                <a:cs typeface="Montserrat"/>
                <a:sym typeface="Montserrat"/>
              </a:rPr>
              <a:t>Normalmente en una BD relacional, se tiene en cada tabla una columna que es la </a:t>
            </a:r>
            <a:r>
              <a:rPr b="1" lang="en" sz="1100">
                <a:solidFill>
                  <a:srgbClr val="441848"/>
                </a:solidFill>
                <a:latin typeface="Montserrat"/>
                <a:ea typeface="Montserrat"/>
                <a:cs typeface="Montserrat"/>
                <a:sym typeface="Montserrat"/>
              </a:rPr>
              <a:t>llave primaria🔑</a:t>
            </a:r>
            <a:r>
              <a:rPr lang="en" sz="1100">
                <a:solidFill>
                  <a:srgbClr val="441848"/>
                </a:solidFill>
                <a:latin typeface="Montserrat"/>
                <a:ea typeface="Montserrat"/>
                <a:cs typeface="Montserrat"/>
                <a:sym typeface="Montserrat"/>
              </a:rPr>
              <a:t>, donde cada entrada </a:t>
            </a:r>
            <a:r>
              <a:rPr b="1" lang="en" sz="1100">
                <a:solidFill>
                  <a:srgbClr val="441848"/>
                </a:solidFill>
                <a:latin typeface="Montserrat"/>
                <a:ea typeface="Montserrat"/>
                <a:cs typeface="Montserrat"/>
                <a:sym typeface="Montserrat"/>
              </a:rPr>
              <a:t>representa de forma única una sola fila </a:t>
            </a:r>
            <a:r>
              <a:rPr lang="en" sz="1100">
                <a:solidFill>
                  <a:srgbClr val="441848"/>
                </a:solidFill>
                <a:latin typeface="Montserrat"/>
                <a:ea typeface="Montserrat"/>
                <a:cs typeface="Montserrat"/>
                <a:sym typeface="Montserrat"/>
              </a:rPr>
              <a:t>en esa tabla. </a:t>
            </a:r>
            <a:endParaRPr sz="1100">
              <a:solidFill>
                <a:srgbClr val="441848"/>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100">
              <a:solidFill>
                <a:srgbClr val="441848"/>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100">
                <a:solidFill>
                  <a:srgbClr val="441848"/>
                </a:solidFill>
                <a:latin typeface="Montserrat"/>
                <a:ea typeface="Montserrat"/>
                <a:cs typeface="Montserrat"/>
                <a:sym typeface="Montserrat"/>
              </a:rPr>
              <a:t>Ahora, para establecer una </a:t>
            </a:r>
            <a:r>
              <a:rPr lang="en" sz="1100">
                <a:solidFill>
                  <a:srgbClr val="441848"/>
                </a:solidFill>
                <a:latin typeface="Montserrat"/>
                <a:ea typeface="Montserrat"/>
                <a:cs typeface="Montserrat"/>
                <a:sym typeface="Montserrat"/>
              </a:rPr>
              <a:t>relación</a:t>
            </a:r>
            <a:r>
              <a:rPr lang="en" sz="1100">
                <a:solidFill>
                  <a:srgbClr val="441848"/>
                </a:solidFill>
                <a:latin typeface="Montserrat"/>
                <a:ea typeface="Montserrat"/>
                <a:cs typeface="Montserrat"/>
                <a:sym typeface="Montserrat"/>
              </a:rPr>
              <a:t> entre dos tablas nos apoyamos de </a:t>
            </a:r>
            <a:r>
              <a:rPr b="1" lang="en" sz="1100">
                <a:solidFill>
                  <a:srgbClr val="441848"/>
                </a:solidFill>
                <a:latin typeface="Montserrat"/>
                <a:ea typeface="Montserrat"/>
                <a:cs typeface="Montserrat"/>
                <a:sym typeface="Montserrat"/>
              </a:rPr>
              <a:t>asociar la llave principal de una tabla a la otra</a:t>
            </a:r>
            <a:r>
              <a:rPr lang="en" sz="1100">
                <a:solidFill>
                  <a:srgbClr val="441848"/>
                </a:solidFill>
                <a:latin typeface="Montserrat"/>
                <a:ea typeface="Montserrat"/>
                <a:cs typeface="Montserrat"/>
                <a:sym typeface="Montserrat"/>
              </a:rPr>
              <a:t> y a esta columna se le denomina </a:t>
            </a:r>
            <a:r>
              <a:rPr b="1" lang="en" sz="1100">
                <a:solidFill>
                  <a:srgbClr val="441848"/>
                </a:solidFill>
                <a:latin typeface="Montserrat"/>
                <a:ea typeface="Montserrat"/>
                <a:cs typeface="Montserrat"/>
                <a:sym typeface="Montserrat"/>
              </a:rPr>
              <a:t>llave </a:t>
            </a:r>
            <a:r>
              <a:rPr b="1" lang="en" sz="1100">
                <a:solidFill>
                  <a:srgbClr val="441848"/>
                </a:solidFill>
                <a:latin typeface="Montserrat"/>
                <a:ea typeface="Montserrat"/>
                <a:cs typeface="Montserrat"/>
                <a:sym typeface="Montserrat"/>
              </a:rPr>
              <a:t>foránea</a:t>
            </a:r>
            <a:r>
              <a:rPr lang="en" sz="1100">
                <a:solidFill>
                  <a:srgbClr val="441848"/>
                </a:solidFill>
                <a:latin typeface="Montserrat"/>
                <a:ea typeface="Montserrat"/>
                <a:cs typeface="Montserrat"/>
                <a:sym typeface="Montserrat"/>
              </a:rPr>
              <a:t>.</a:t>
            </a:r>
            <a:r>
              <a:rPr lang="en" sz="1100">
                <a:solidFill>
                  <a:srgbClr val="441848"/>
                </a:solidFill>
                <a:latin typeface="Montserrat"/>
                <a:ea typeface="Montserrat"/>
                <a:cs typeface="Montserrat"/>
                <a:sym typeface="Montserrat"/>
              </a:rPr>
              <a:t> </a:t>
            </a:r>
            <a:endParaRPr sz="1100">
              <a:solidFill>
                <a:srgbClr val="441848"/>
              </a:solidFill>
              <a:latin typeface="Montserrat"/>
              <a:ea typeface="Montserrat"/>
              <a:cs typeface="Montserrat"/>
              <a:sym typeface="Montserrat"/>
            </a:endParaRPr>
          </a:p>
        </p:txBody>
      </p:sp>
      <p:pic>
        <p:nvPicPr>
          <p:cNvPr id="264" name="Google Shape;264;p53"/>
          <p:cNvPicPr preferRelativeResize="0"/>
          <p:nvPr/>
        </p:nvPicPr>
        <p:blipFill>
          <a:blip r:embed="rId5">
            <a:alphaModFix amt="40000"/>
          </a:blip>
          <a:stretch>
            <a:fillRect/>
          </a:stretch>
        </p:blipFill>
        <p:spPr>
          <a:xfrm>
            <a:off x="4408232" y="2357050"/>
            <a:ext cx="1755325" cy="172200"/>
          </a:xfrm>
          <a:prstGeom prst="rect">
            <a:avLst/>
          </a:prstGeom>
          <a:noFill/>
          <a:ln>
            <a:noFill/>
          </a:ln>
        </p:spPr>
      </p:pic>
      <p:pic>
        <p:nvPicPr>
          <p:cNvPr id="265" name="Google Shape;265;p53"/>
          <p:cNvPicPr preferRelativeResize="0"/>
          <p:nvPr/>
        </p:nvPicPr>
        <p:blipFill>
          <a:blip r:embed="rId5">
            <a:alphaModFix amt="40000"/>
          </a:blip>
          <a:stretch>
            <a:fillRect/>
          </a:stretch>
        </p:blipFill>
        <p:spPr>
          <a:xfrm>
            <a:off x="6656982" y="1811525"/>
            <a:ext cx="1755325" cy="172200"/>
          </a:xfrm>
          <a:prstGeom prst="rect">
            <a:avLst/>
          </a:prstGeom>
          <a:noFill/>
          <a:ln>
            <a:noFill/>
          </a:ln>
        </p:spPr>
      </p:pic>
      <p:pic>
        <p:nvPicPr>
          <p:cNvPr id="266" name="Google Shape;266;p53"/>
          <p:cNvPicPr preferRelativeResize="0"/>
          <p:nvPr/>
        </p:nvPicPr>
        <p:blipFill>
          <a:blip r:embed="rId5">
            <a:alphaModFix amt="40000"/>
          </a:blip>
          <a:stretch>
            <a:fillRect/>
          </a:stretch>
        </p:blipFill>
        <p:spPr>
          <a:xfrm>
            <a:off x="6656982" y="3179675"/>
            <a:ext cx="1755325" cy="172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0" name="Shape 270"/>
        <p:cNvGrpSpPr/>
        <p:nvPr/>
      </p:nvGrpSpPr>
      <p:grpSpPr>
        <a:xfrm>
          <a:off x="0" y="0"/>
          <a:ext cx="0" cy="0"/>
          <a:chOff x="0" y="0"/>
          <a:chExt cx="0" cy="0"/>
        </a:xfrm>
      </p:grpSpPr>
      <p:sp>
        <p:nvSpPr>
          <p:cNvPr id="271" name="Google Shape;271;p54"/>
          <p:cNvSpPr txBox="1"/>
          <p:nvPr/>
        </p:nvSpPr>
        <p:spPr>
          <a:xfrm>
            <a:off x="377100" y="157675"/>
            <a:ext cx="8579700" cy="8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Llaves Primarias y Foráneas</a:t>
            </a:r>
            <a:endParaRPr b="1" sz="3000">
              <a:solidFill>
                <a:srgbClr val="441848"/>
              </a:solidFill>
              <a:latin typeface="Montserrat"/>
              <a:ea typeface="Montserrat"/>
              <a:cs typeface="Montserrat"/>
              <a:sym typeface="Montserrat"/>
            </a:endParaRPr>
          </a:p>
          <a:p>
            <a:pPr indent="0" lvl="0" marL="0" rtl="0" algn="l">
              <a:spcBef>
                <a:spcPts val="0"/>
              </a:spcBef>
              <a:spcAft>
                <a:spcPts val="0"/>
              </a:spcAft>
              <a:buNone/>
            </a:pPr>
            <a:r>
              <a:rPr lang="en">
                <a:solidFill>
                  <a:srgbClr val="441848"/>
                </a:solidFill>
                <a:latin typeface="Montserrat"/>
                <a:ea typeface="Montserrat"/>
                <a:cs typeface="Montserrat"/>
                <a:sym typeface="Montserrat"/>
              </a:rPr>
              <a:t>ejemplo</a:t>
            </a:r>
            <a:endParaRPr>
              <a:solidFill>
                <a:srgbClr val="441848"/>
              </a:solidFill>
              <a:latin typeface="Montserrat"/>
              <a:ea typeface="Montserrat"/>
              <a:cs typeface="Montserrat"/>
              <a:sym typeface="Montserrat"/>
            </a:endParaRPr>
          </a:p>
        </p:txBody>
      </p:sp>
      <p:pic>
        <p:nvPicPr>
          <p:cNvPr id="272" name="Google Shape;272;p54"/>
          <p:cNvPicPr preferRelativeResize="0"/>
          <p:nvPr/>
        </p:nvPicPr>
        <p:blipFill>
          <a:blip r:embed="rId3">
            <a:alphaModFix/>
          </a:blip>
          <a:stretch>
            <a:fillRect/>
          </a:stretch>
        </p:blipFill>
        <p:spPr>
          <a:xfrm>
            <a:off x="8153775" y="4767850"/>
            <a:ext cx="802874" cy="185675"/>
          </a:xfrm>
          <a:prstGeom prst="rect">
            <a:avLst/>
          </a:prstGeom>
          <a:noFill/>
          <a:ln>
            <a:noFill/>
          </a:ln>
        </p:spPr>
      </p:pic>
      <p:graphicFrame>
        <p:nvGraphicFramePr>
          <p:cNvPr id="273" name="Google Shape;273;p54"/>
          <p:cNvGraphicFramePr/>
          <p:nvPr/>
        </p:nvGraphicFramePr>
        <p:xfrm>
          <a:off x="1856000" y="1130338"/>
          <a:ext cx="3000000" cy="3000000"/>
        </p:xfrm>
        <a:graphic>
          <a:graphicData uri="http://schemas.openxmlformats.org/drawingml/2006/table">
            <a:tbl>
              <a:tblPr>
                <a:noFill/>
                <a:tableStyleId>{976E7F47-84B3-40BB-BF11-E5699B6E8E38}</a:tableStyleId>
              </a:tblPr>
              <a:tblGrid>
                <a:gridCol w="848450"/>
                <a:gridCol w="868475"/>
                <a:gridCol w="868475"/>
                <a:gridCol w="868475"/>
                <a:gridCol w="868475"/>
                <a:gridCol w="868475"/>
                <a:gridCol w="868475"/>
              </a:tblGrid>
              <a:tr h="282375">
                <a:tc>
                  <a:txBody>
                    <a:bodyPr/>
                    <a:lstStyle/>
                    <a:p>
                      <a:pPr indent="0" lvl="0" marL="0" rtl="0" algn="l">
                        <a:spcBef>
                          <a:spcPts val="0"/>
                        </a:spcBef>
                        <a:spcAft>
                          <a:spcPts val="0"/>
                        </a:spcAft>
                        <a:buNone/>
                      </a:pPr>
                      <a:r>
                        <a:rPr b="1" lang="en" sz="800"/>
                        <a:t>id_empleado</a:t>
                      </a:r>
                      <a:endParaRPr b="1" sz="800"/>
                    </a:p>
                  </a:txBody>
                  <a:tcPr marT="91425" marB="91425" marR="91425" marL="91425" anchor="ctr">
                    <a:solidFill>
                      <a:srgbClr val="D9D9D9"/>
                    </a:solidFill>
                  </a:tcPr>
                </a:tc>
                <a:tc>
                  <a:txBody>
                    <a:bodyPr/>
                    <a:lstStyle/>
                    <a:p>
                      <a:pPr indent="0" lvl="0" marL="0" rtl="0" algn="l">
                        <a:spcBef>
                          <a:spcPts val="0"/>
                        </a:spcBef>
                        <a:spcAft>
                          <a:spcPts val="0"/>
                        </a:spcAft>
                        <a:buNone/>
                      </a:pPr>
                      <a:r>
                        <a:rPr b="1" lang="en" sz="800"/>
                        <a:t>nombre</a:t>
                      </a:r>
                      <a:endParaRPr b="1" sz="800"/>
                    </a:p>
                  </a:txBody>
                  <a:tcPr marT="91425" marB="91425" marR="91425" marL="91425" anchor="ctr">
                    <a:lnR cap="flat" cmpd="sng" w="952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b="1" lang="en" sz="800"/>
                        <a:t>apellido</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800"/>
                        <a:t>NIF</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800"/>
                        <a:t>seg_social</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800"/>
                        <a:t>departamento</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800"/>
                        <a:t>puesto</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r>
              <a:tr h="282375">
                <a:tc>
                  <a:txBody>
                    <a:bodyPr/>
                    <a:lstStyle/>
                    <a:p>
                      <a:pPr indent="0" lvl="0" marL="0" rtl="0" algn="l">
                        <a:spcBef>
                          <a:spcPts val="0"/>
                        </a:spcBef>
                        <a:spcAft>
                          <a:spcPts val="0"/>
                        </a:spcAft>
                        <a:buNone/>
                      </a:pPr>
                      <a:r>
                        <a:rPr lang="en" sz="800"/>
                        <a:t>1123</a:t>
                      </a:r>
                      <a:endParaRPr sz="8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liliana</a:t>
                      </a:r>
                      <a:endParaRPr sz="8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davalos</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M0200096H</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72795608040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3</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2375">
                <a:tc>
                  <a:txBody>
                    <a:bodyPr/>
                    <a:lstStyle/>
                    <a:p>
                      <a:pPr indent="0" lvl="0" marL="0" rtl="0" algn="l">
                        <a:spcBef>
                          <a:spcPts val="0"/>
                        </a:spcBef>
                        <a:spcAft>
                          <a:spcPts val="0"/>
                        </a:spcAft>
                        <a:buNone/>
                      </a:pPr>
                      <a:r>
                        <a:rPr lang="en" sz="800"/>
                        <a:t>3356</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marlo</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rogel</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M0201073G</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91806083439</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6</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5</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2375">
                <a:tc>
                  <a:txBody>
                    <a:bodyPr/>
                    <a:lstStyle/>
                    <a:p>
                      <a:pPr indent="0" lvl="0" marL="0" rtl="0" algn="l">
                        <a:spcBef>
                          <a:spcPts val="0"/>
                        </a:spcBef>
                        <a:spcAft>
                          <a:spcPts val="0"/>
                        </a:spcAft>
                        <a:buNone/>
                      </a:pPr>
                      <a:r>
                        <a:rPr lang="en" sz="800"/>
                        <a:t>1189</a:t>
                      </a:r>
                      <a:endParaRPr b="1"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mia</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prior</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M0200854B</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93884843272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9</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8</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74" name="Google Shape;274;p54"/>
          <p:cNvGraphicFramePr/>
          <p:nvPr/>
        </p:nvGraphicFramePr>
        <p:xfrm>
          <a:off x="979750" y="2875138"/>
          <a:ext cx="3000000" cy="3000000"/>
        </p:xfrm>
        <a:graphic>
          <a:graphicData uri="http://schemas.openxmlformats.org/drawingml/2006/table">
            <a:tbl>
              <a:tblPr>
                <a:noFill/>
                <a:tableStyleId>{976E7F47-84B3-40BB-BF11-E5699B6E8E38}</a:tableStyleId>
              </a:tblPr>
              <a:tblGrid>
                <a:gridCol w="818775"/>
                <a:gridCol w="838100"/>
                <a:gridCol w="838100"/>
                <a:gridCol w="838100"/>
              </a:tblGrid>
              <a:tr h="308825">
                <a:tc>
                  <a:txBody>
                    <a:bodyPr/>
                    <a:lstStyle/>
                    <a:p>
                      <a:pPr indent="0" lvl="0" marL="0" rtl="0" algn="l">
                        <a:spcBef>
                          <a:spcPts val="0"/>
                        </a:spcBef>
                        <a:spcAft>
                          <a:spcPts val="0"/>
                        </a:spcAft>
                        <a:buNone/>
                      </a:pPr>
                      <a:r>
                        <a:rPr b="1" lang="en" sz="800"/>
                        <a:t>id_empleado</a:t>
                      </a:r>
                      <a:endParaRPr b="1" sz="800"/>
                    </a:p>
                  </a:txBody>
                  <a:tcPr marT="91425" marB="91425" marR="91425" marL="91425" anchor="ctr">
                    <a:solidFill>
                      <a:srgbClr val="D9D9D9"/>
                    </a:solidFill>
                  </a:tcPr>
                </a:tc>
                <a:tc>
                  <a:txBody>
                    <a:bodyPr/>
                    <a:lstStyle/>
                    <a:p>
                      <a:pPr indent="0" lvl="0" marL="0" rtl="0" algn="l">
                        <a:spcBef>
                          <a:spcPts val="0"/>
                        </a:spcBef>
                        <a:spcAft>
                          <a:spcPts val="0"/>
                        </a:spcAft>
                        <a:buNone/>
                      </a:pPr>
                      <a:r>
                        <a:rPr b="1" lang="en" sz="800"/>
                        <a:t>m</a:t>
                      </a:r>
                      <a:r>
                        <a:rPr b="1" lang="en" sz="800"/>
                        <a:t>es</a:t>
                      </a:r>
                      <a:endParaRPr b="1" sz="800"/>
                    </a:p>
                  </a:txBody>
                  <a:tcPr marT="91425" marB="91425" marR="91425" marL="91425" anchor="ctr">
                    <a:lnR cap="flat" cmpd="sng" w="952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b="1" lang="en" sz="800"/>
                        <a:t>importe</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800"/>
                        <a:t>IRFP</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r>
              <a:tr h="308825">
                <a:tc>
                  <a:txBody>
                    <a:bodyPr/>
                    <a:lstStyle/>
                    <a:p>
                      <a:pPr indent="0" lvl="0" marL="0" rtl="0" algn="l">
                        <a:spcBef>
                          <a:spcPts val="0"/>
                        </a:spcBef>
                        <a:spcAft>
                          <a:spcPts val="0"/>
                        </a:spcAft>
                        <a:buNone/>
                      </a:pPr>
                      <a:r>
                        <a:rPr lang="en" sz="800"/>
                        <a:t>1123</a:t>
                      </a:r>
                      <a:endParaRPr sz="8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202112</a:t>
                      </a:r>
                      <a:endParaRPr sz="8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21000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1995</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8825">
                <a:tc>
                  <a:txBody>
                    <a:bodyPr/>
                    <a:lstStyle/>
                    <a:p>
                      <a:pPr indent="0" lvl="0" marL="0" rtl="0" algn="l">
                        <a:spcBef>
                          <a:spcPts val="0"/>
                        </a:spcBef>
                        <a:spcAft>
                          <a:spcPts val="0"/>
                        </a:spcAft>
                        <a:buNone/>
                      </a:pPr>
                      <a:r>
                        <a:rPr lang="en" sz="800"/>
                        <a:t>3356</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202112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37000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chemeClr val="dk1"/>
                          </a:solidFill>
                        </a:rPr>
                        <a:t>3515</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8825">
                <a:tc>
                  <a:txBody>
                    <a:bodyPr/>
                    <a:lstStyle/>
                    <a:p>
                      <a:pPr indent="0" lvl="0" marL="0" rtl="0" algn="l">
                        <a:spcBef>
                          <a:spcPts val="0"/>
                        </a:spcBef>
                        <a:spcAft>
                          <a:spcPts val="0"/>
                        </a:spcAft>
                        <a:buNone/>
                      </a:pPr>
                      <a:r>
                        <a:rPr lang="en" sz="800"/>
                        <a:t>1189</a:t>
                      </a:r>
                      <a:endParaRPr b="1"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202112</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5600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chemeClr val="dk1"/>
                          </a:solidFill>
                        </a:rPr>
                        <a:t>531</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8825">
                <a:tc>
                  <a:txBody>
                    <a:bodyPr/>
                    <a:lstStyle/>
                    <a:p>
                      <a:pPr indent="0" lvl="0" marL="0" rtl="0" algn="l">
                        <a:spcBef>
                          <a:spcPts val="0"/>
                        </a:spcBef>
                        <a:spcAft>
                          <a:spcPts val="0"/>
                        </a:spcAft>
                        <a:buNone/>
                      </a:pPr>
                      <a:r>
                        <a:rPr lang="en" sz="800"/>
                        <a:t>1123</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202111</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21000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1995</a:t>
                      </a:r>
                      <a:endParaRPr sz="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8825">
                <a:tc>
                  <a:txBody>
                    <a:bodyPr/>
                    <a:lstStyle/>
                    <a:p>
                      <a:pPr indent="0" lvl="0" marL="0" rtl="0" algn="l">
                        <a:spcBef>
                          <a:spcPts val="0"/>
                        </a:spcBef>
                        <a:spcAft>
                          <a:spcPts val="0"/>
                        </a:spcAft>
                        <a:buNone/>
                      </a:pPr>
                      <a:r>
                        <a:rPr lang="en" sz="800"/>
                        <a:t>3356</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202111</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37000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chemeClr val="dk1"/>
                          </a:solidFill>
                        </a:rPr>
                        <a:t>3515</a:t>
                      </a:r>
                      <a:endParaRPr sz="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75" name="Google Shape;275;p54"/>
          <p:cNvGraphicFramePr/>
          <p:nvPr/>
        </p:nvGraphicFramePr>
        <p:xfrm>
          <a:off x="4911850" y="2875138"/>
          <a:ext cx="3000000" cy="3000000"/>
        </p:xfrm>
        <a:graphic>
          <a:graphicData uri="http://schemas.openxmlformats.org/drawingml/2006/table">
            <a:tbl>
              <a:tblPr>
                <a:noFill/>
                <a:tableStyleId>{976E7F47-84B3-40BB-BF11-E5699B6E8E38}</a:tableStyleId>
              </a:tblPr>
              <a:tblGrid>
                <a:gridCol w="848450"/>
                <a:gridCol w="868475"/>
                <a:gridCol w="868475"/>
                <a:gridCol w="868475"/>
              </a:tblGrid>
              <a:tr h="308825">
                <a:tc>
                  <a:txBody>
                    <a:bodyPr/>
                    <a:lstStyle/>
                    <a:p>
                      <a:pPr indent="0" lvl="0" marL="0" rtl="0" algn="l">
                        <a:spcBef>
                          <a:spcPts val="0"/>
                        </a:spcBef>
                        <a:spcAft>
                          <a:spcPts val="0"/>
                        </a:spcAft>
                        <a:buNone/>
                      </a:pPr>
                      <a:r>
                        <a:rPr b="1" lang="en" sz="800"/>
                        <a:t>id_empleado</a:t>
                      </a:r>
                      <a:endParaRPr b="1" sz="800"/>
                    </a:p>
                  </a:txBody>
                  <a:tcPr marT="91425" marB="91425" marR="91425" marL="91425" anchor="ctr">
                    <a:solidFill>
                      <a:srgbClr val="D9D9D9"/>
                    </a:solidFill>
                  </a:tcPr>
                </a:tc>
                <a:tc>
                  <a:txBody>
                    <a:bodyPr/>
                    <a:lstStyle/>
                    <a:p>
                      <a:pPr indent="0" lvl="0" marL="0" rtl="0" algn="l">
                        <a:spcBef>
                          <a:spcPts val="0"/>
                        </a:spcBef>
                        <a:spcAft>
                          <a:spcPts val="0"/>
                        </a:spcAft>
                        <a:buNone/>
                      </a:pPr>
                      <a:r>
                        <a:rPr b="1" lang="en" sz="800"/>
                        <a:t>F_inicio</a:t>
                      </a:r>
                      <a:endParaRPr b="1" sz="800"/>
                    </a:p>
                  </a:txBody>
                  <a:tcPr marT="91425" marB="91425" marR="91425" marL="91425" anchor="ctr">
                    <a:lnR cap="flat" cmpd="sng" w="952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b="1" lang="en" sz="800"/>
                        <a:t>F_fin</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en" sz="800"/>
                        <a:t>dias_usados</a:t>
                      </a:r>
                      <a:endParaRPr b="1" sz="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r>
              <a:tr h="308825">
                <a:tc>
                  <a:txBody>
                    <a:bodyPr/>
                    <a:lstStyle/>
                    <a:p>
                      <a:pPr indent="0" lvl="0" marL="0" rtl="0" algn="l">
                        <a:spcBef>
                          <a:spcPts val="0"/>
                        </a:spcBef>
                        <a:spcAft>
                          <a:spcPts val="0"/>
                        </a:spcAft>
                        <a:buNone/>
                      </a:pPr>
                      <a:r>
                        <a:rPr lang="en" sz="800"/>
                        <a:t>1123</a:t>
                      </a:r>
                      <a:endParaRPr sz="8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03/01/2018</a:t>
                      </a:r>
                      <a:endParaRPr sz="800"/>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05/01/2018</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3</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8825">
                <a:tc>
                  <a:txBody>
                    <a:bodyPr/>
                    <a:lstStyle/>
                    <a:p>
                      <a:pPr indent="0" lvl="0" marL="0" rtl="0" algn="l">
                        <a:spcBef>
                          <a:spcPts val="0"/>
                        </a:spcBef>
                        <a:spcAft>
                          <a:spcPts val="0"/>
                        </a:spcAft>
                        <a:buNone/>
                      </a:pPr>
                      <a:r>
                        <a:rPr lang="en" sz="800"/>
                        <a:t>3356</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chemeClr val="dk1"/>
                          </a:solidFill>
                        </a:rPr>
                        <a:t>21</a:t>
                      </a:r>
                      <a:r>
                        <a:rPr lang="en" sz="800">
                          <a:solidFill>
                            <a:schemeClr val="dk1"/>
                          </a:solidFill>
                        </a:rPr>
                        <a:t>/04/2019</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26</a:t>
                      </a:r>
                      <a:r>
                        <a:rPr lang="en" sz="800">
                          <a:solidFill>
                            <a:schemeClr val="dk1"/>
                          </a:solidFill>
                        </a:rPr>
                        <a:t>/04/2019</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chemeClr val="dk1"/>
                          </a:solidFill>
                        </a:rPr>
                        <a:t>4</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8825">
                <a:tc>
                  <a:txBody>
                    <a:bodyPr/>
                    <a:lstStyle/>
                    <a:p>
                      <a:pPr indent="0" lvl="0" marL="0" rtl="0" algn="l">
                        <a:spcBef>
                          <a:spcPts val="0"/>
                        </a:spcBef>
                        <a:spcAft>
                          <a:spcPts val="0"/>
                        </a:spcAft>
                        <a:buClr>
                          <a:schemeClr val="dk1"/>
                        </a:buClr>
                        <a:buSzPts val="1100"/>
                        <a:buFont typeface="Arial"/>
                        <a:buNone/>
                      </a:pPr>
                      <a:r>
                        <a:rPr lang="en" sz="800">
                          <a:solidFill>
                            <a:schemeClr val="dk1"/>
                          </a:solidFill>
                        </a:rPr>
                        <a:t>3356</a:t>
                      </a:r>
                      <a:endParaRPr b="1"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26</a:t>
                      </a:r>
                      <a:r>
                        <a:rPr lang="en" sz="800">
                          <a:solidFill>
                            <a:schemeClr val="dk1"/>
                          </a:solidFill>
                        </a:rPr>
                        <a:t>/12/2020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30</a:t>
                      </a:r>
                      <a:r>
                        <a:rPr lang="en" sz="800">
                          <a:solidFill>
                            <a:schemeClr val="dk1"/>
                          </a:solidFill>
                        </a:rPr>
                        <a:t>/12/2020</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chemeClr val="dk1"/>
                          </a:solidFill>
                        </a:rPr>
                        <a:t>5</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276" name="Google Shape;276;p54"/>
          <p:cNvPicPr preferRelativeResize="0"/>
          <p:nvPr/>
        </p:nvPicPr>
        <p:blipFill>
          <a:blip r:embed="rId4">
            <a:alphaModFix amt="40000"/>
          </a:blip>
          <a:stretch>
            <a:fillRect/>
          </a:stretch>
        </p:blipFill>
        <p:spPr>
          <a:xfrm>
            <a:off x="1856000" y="1201925"/>
            <a:ext cx="841025" cy="172200"/>
          </a:xfrm>
          <a:prstGeom prst="rect">
            <a:avLst/>
          </a:prstGeom>
          <a:noFill/>
          <a:ln>
            <a:noFill/>
          </a:ln>
        </p:spPr>
      </p:pic>
      <p:pic>
        <p:nvPicPr>
          <p:cNvPr id="277" name="Google Shape;277;p54"/>
          <p:cNvPicPr preferRelativeResize="0"/>
          <p:nvPr/>
        </p:nvPicPr>
        <p:blipFill>
          <a:blip r:embed="rId4">
            <a:alphaModFix amt="40000"/>
          </a:blip>
          <a:stretch>
            <a:fillRect/>
          </a:stretch>
        </p:blipFill>
        <p:spPr>
          <a:xfrm>
            <a:off x="4911850" y="2938950"/>
            <a:ext cx="841025" cy="172200"/>
          </a:xfrm>
          <a:prstGeom prst="rect">
            <a:avLst/>
          </a:prstGeom>
          <a:noFill/>
          <a:ln>
            <a:noFill/>
          </a:ln>
        </p:spPr>
      </p:pic>
      <p:pic>
        <p:nvPicPr>
          <p:cNvPr id="278" name="Google Shape;278;p54"/>
          <p:cNvPicPr preferRelativeResize="0"/>
          <p:nvPr/>
        </p:nvPicPr>
        <p:blipFill>
          <a:blip r:embed="rId5">
            <a:alphaModFix amt="60000"/>
          </a:blip>
          <a:stretch>
            <a:fillRect/>
          </a:stretch>
        </p:blipFill>
        <p:spPr>
          <a:xfrm>
            <a:off x="5588100" y="2938950"/>
            <a:ext cx="172200" cy="172200"/>
          </a:xfrm>
          <a:prstGeom prst="rect">
            <a:avLst/>
          </a:prstGeom>
          <a:noFill/>
          <a:ln>
            <a:noFill/>
          </a:ln>
        </p:spPr>
      </p:pic>
      <p:pic>
        <p:nvPicPr>
          <p:cNvPr id="279" name="Google Shape;279;p54"/>
          <p:cNvPicPr preferRelativeResize="0"/>
          <p:nvPr/>
        </p:nvPicPr>
        <p:blipFill>
          <a:blip r:embed="rId5">
            <a:alphaModFix amt="60000"/>
          </a:blip>
          <a:stretch>
            <a:fillRect/>
          </a:stretch>
        </p:blipFill>
        <p:spPr>
          <a:xfrm>
            <a:off x="1648575" y="2938950"/>
            <a:ext cx="172200" cy="172200"/>
          </a:xfrm>
          <a:prstGeom prst="rect">
            <a:avLst/>
          </a:prstGeom>
          <a:noFill/>
          <a:ln>
            <a:noFill/>
          </a:ln>
        </p:spPr>
      </p:pic>
      <p:pic>
        <p:nvPicPr>
          <p:cNvPr id="280" name="Google Shape;280;p54"/>
          <p:cNvPicPr preferRelativeResize="0"/>
          <p:nvPr/>
        </p:nvPicPr>
        <p:blipFill>
          <a:blip r:embed="rId5">
            <a:alphaModFix amt="60000"/>
          </a:blip>
          <a:stretch>
            <a:fillRect/>
          </a:stretch>
        </p:blipFill>
        <p:spPr>
          <a:xfrm>
            <a:off x="2524825" y="1201925"/>
            <a:ext cx="172200" cy="172200"/>
          </a:xfrm>
          <a:prstGeom prst="rect">
            <a:avLst/>
          </a:prstGeom>
          <a:noFill/>
          <a:ln>
            <a:noFill/>
          </a:ln>
        </p:spPr>
      </p:pic>
      <p:pic>
        <p:nvPicPr>
          <p:cNvPr id="281" name="Google Shape;281;p54"/>
          <p:cNvPicPr preferRelativeResize="0"/>
          <p:nvPr/>
        </p:nvPicPr>
        <p:blipFill>
          <a:blip r:embed="rId5">
            <a:alphaModFix amt="60000"/>
          </a:blip>
          <a:stretch>
            <a:fillRect/>
          </a:stretch>
        </p:blipFill>
        <p:spPr>
          <a:xfrm>
            <a:off x="2448275" y="2938950"/>
            <a:ext cx="172200" cy="172200"/>
          </a:xfrm>
          <a:prstGeom prst="rect">
            <a:avLst/>
          </a:prstGeom>
          <a:noFill/>
          <a:ln>
            <a:noFill/>
          </a:ln>
        </p:spPr>
      </p:pic>
      <p:cxnSp>
        <p:nvCxnSpPr>
          <p:cNvPr id="282" name="Google Shape;282;p54"/>
          <p:cNvCxnSpPr>
            <a:stCxn id="276" idx="1"/>
            <a:endCxn id="283" idx="1"/>
          </p:cNvCxnSpPr>
          <p:nvPr/>
        </p:nvCxnSpPr>
        <p:spPr>
          <a:xfrm flipH="1">
            <a:off x="979700" y="1288025"/>
            <a:ext cx="876300" cy="1741800"/>
          </a:xfrm>
          <a:prstGeom prst="bentConnector3">
            <a:avLst>
              <a:gd fmla="val 134429" name="adj1"/>
            </a:avLst>
          </a:prstGeom>
          <a:noFill/>
          <a:ln cap="flat" cmpd="sng" w="9525">
            <a:solidFill>
              <a:srgbClr val="6D9EEB"/>
            </a:solidFill>
            <a:prstDash val="solid"/>
            <a:round/>
            <a:headEnd len="med" w="med" type="none"/>
            <a:tailEnd len="med" w="med" type="none"/>
          </a:ln>
        </p:spPr>
      </p:cxnSp>
      <p:cxnSp>
        <p:nvCxnSpPr>
          <p:cNvPr id="284" name="Google Shape;284;p54"/>
          <p:cNvCxnSpPr>
            <a:stCxn id="276" idx="1"/>
          </p:cNvCxnSpPr>
          <p:nvPr/>
        </p:nvCxnSpPr>
        <p:spPr>
          <a:xfrm>
            <a:off x="1856000" y="1288025"/>
            <a:ext cx="2866800" cy="1291500"/>
          </a:xfrm>
          <a:prstGeom prst="bentConnector3">
            <a:avLst>
              <a:gd fmla="val -8306" name="adj1"/>
            </a:avLst>
          </a:prstGeom>
          <a:noFill/>
          <a:ln cap="flat" cmpd="sng" w="9525">
            <a:solidFill>
              <a:srgbClr val="6D9EEB"/>
            </a:solidFill>
            <a:prstDash val="solid"/>
            <a:round/>
            <a:headEnd len="med" w="med" type="none"/>
            <a:tailEnd len="med" w="med" type="none"/>
          </a:ln>
        </p:spPr>
      </p:cxnSp>
      <p:cxnSp>
        <p:nvCxnSpPr>
          <p:cNvPr id="285" name="Google Shape;285;p54"/>
          <p:cNvCxnSpPr/>
          <p:nvPr/>
        </p:nvCxnSpPr>
        <p:spPr>
          <a:xfrm flipH="1" rot="-5400000">
            <a:off x="4581225" y="2720975"/>
            <a:ext cx="464100" cy="196800"/>
          </a:xfrm>
          <a:prstGeom prst="bentConnector3">
            <a:avLst>
              <a:gd fmla="val 100754" name="adj1"/>
            </a:avLst>
          </a:prstGeom>
          <a:noFill/>
          <a:ln cap="flat" cmpd="sng" w="9525">
            <a:solidFill>
              <a:srgbClr val="6D9EEB"/>
            </a:solidFill>
            <a:prstDash val="solid"/>
            <a:round/>
            <a:headEnd len="med" w="med" type="none"/>
            <a:tailEnd len="med" w="med" type="none"/>
          </a:ln>
        </p:spPr>
      </p:cxnSp>
      <p:sp>
        <p:nvSpPr>
          <p:cNvPr id="286" name="Google Shape;286;p54"/>
          <p:cNvSpPr txBox="1"/>
          <p:nvPr/>
        </p:nvSpPr>
        <p:spPr>
          <a:xfrm>
            <a:off x="1761700" y="857875"/>
            <a:ext cx="12231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441848"/>
                </a:solidFill>
                <a:latin typeface="Montserrat"/>
                <a:ea typeface="Montserrat"/>
                <a:cs typeface="Montserrat"/>
                <a:sym typeface="Montserrat"/>
              </a:rPr>
              <a:t>EMPLEADOS</a:t>
            </a:r>
            <a:endParaRPr sz="1100">
              <a:solidFill>
                <a:srgbClr val="441848"/>
              </a:solidFill>
              <a:latin typeface="Montserrat"/>
              <a:ea typeface="Montserrat"/>
              <a:cs typeface="Montserrat"/>
              <a:sym typeface="Montserrat"/>
            </a:endParaRPr>
          </a:p>
        </p:txBody>
      </p:sp>
      <p:sp>
        <p:nvSpPr>
          <p:cNvPr id="287" name="Google Shape;287;p54"/>
          <p:cNvSpPr txBox="1"/>
          <p:nvPr/>
        </p:nvSpPr>
        <p:spPr>
          <a:xfrm>
            <a:off x="979750" y="2584575"/>
            <a:ext cx="11145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441848"/>
                </a:solidFill>
                <a:latin typeface="Montserrat"/>
                <a:ea typeface="Montserrat"/>
                <a:cs typeface="Montserrat"/>
                <a:sym typeface="Montserrat"/>
              </a:rPr>
              <a:t>NOMINAS</a:t>
            </a:r>
            <a:endParaRPr sz="1100">
              <a:solidFill>
                <a:srgbClr val="441848"/>
              </a:solidFill>
              <a:latin typeface="Montserrat"/>
              <a:ea typeface="Montserrat"/>
              <a:cs typeface="Montserrat"/>
              <a:sym typeface="Montserrat"/>
            </a:endParaRPr>
          </a:p>
        </p:txBody>
      </p:sp>
      <p:sp>
        <p:nvSpPr>
          <p:cNvPr id="288" name="Google Shape;288;p54"/>
          <p:cNvSpPr txBox="1"/>
          <p:nvPr/>
        </p:nvSpPr>
        <p:spPr>
          <a:xfrm>
            <a:off x="4856000" y="2578025"/>
            <a:ext cx="11682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441848"/>
                </a:solidFill>
                <a:latin typeface="Montserrat"/>
                <a:ea typeface="Montserrat"/>
                <a:cs typeface="Montserrat"/>
                <a:sym typeface="Montserrat"/>
              </a:rPr>
              <a:t>VACACIONES</a:t>
            </a:r>
            <a:endParaRPr sz="1100">
              <a:solidFill>
                <a:srgbClr val="441848"/>
              </a:solidFill>
              <a:latin typeface="Montserrat"/>
              <a:ea typeface="Montserrat"/>
              <a:cs typeface="Montserrat"/>
              <a:sym typeface="Montserrat"/>
            </a:endParaRPr>
          </a:p>
        </p:txBody>
      </p:sp>
      <p:pic>
        <p:nvPicPr>
          <p:cNvPr id="283" name="Google Shape;283;p54"/>
          <p:cNvPicPr preferRelativeResize="0"/>
          <p:nvPr/>
        </p:nvPicPr>
        <p:blipFill>
          <a:blip r:embed="rId4">
            <a:alphaModFix amt="40000"/>
          </a:blip>
          <a:stretch>
            <a:fillRect/>
          </a:stretch>
        </p:blipFill>
        <p:spPr>
          <a:xfrm>
            <a:off x="979700" y="2943625"/>
            <a:ext cx="802875" cy="172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2" name="Shape 292"/>
        <p:cNvGrpSpPr/>
        <p:nvPr/>
      </p:nvGrpSpPr>
      <p:grpSpPr>
        <a:xfrm>
          <a:off x="0" y="0"/>
          <a:ext cx="0" cy="0"/>
          <a:chOff x="0" y="0"/>
          <a:chExt cx="0" cy="0"/>
        </a:xfrm>
      </p:grpSpPr>
      <p:pic>
        <p:nvPicPr>
          <p:cNvPr id="293" name="Google Shape;293;p55"/>
          <p:cNvPicPr preferRelativeResize="0"/>
          <p:nvPr/>
        </p:nvPicPr>
        <p:blipFill>
          <a:blip r:embed="rId3">
            <a:alphaModFix/>
          </a:blip>
          <a:stretch>
            <a:fillRect/>
          </a:stretch>
        </p:blipFill>
        <p:spPr>
          <a:xfrm>
            <a:off x="1140200" y="1927513"/>
            <a:ext cx="4691899" cy="1593275"/>
          </a:xfrm>
          <a:prstGeom prst="rect">
            <a:avLst/>
          </a:prstGeom>
          <a:noFill/>
          <a:ln>
            <a:noFill/>
          </a:ln>
        </p:spPr>
      </p:pic>
      <p:sp>
        <p:nvSpPr>
          <p:cNvPr id="294" name="Google Shape;294;p55"/>
          <p:cNvSpPr txBox="1"/>
          <p:nvPr/>
        </p:nvSpPr>
        <p:spPr>
          <a:xfrm>
            <a:off x="377100" y="157675"/>
            <a:ext cx="8579700" cy="10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Llaves Primarias y Foráneas</a:t>
            </a:r>
            <a:endParaRPr b="1" sz="3000">
              <a:solidFill>
                <a:srgbClr val="441848"/>
              </a:solidFill>
              <a:latin typeface="Montserrat"/>
              <a:ea typeface="Montserrat"/>
              <a:cs typeface="Montserrat"/>
              <a:sym typeface="Montserrat"/>
            </a:endParaRPr>
          </a:p>
          <a:p>
            <a:pPr indent="0" lvl="0" marL="0" rtl="0" algn="l">
              <a:spcBef>
                <a:spcPts val="0"/>
              </a:spcBef>
              <a:spcAft>
                <a:spcPts val="0"/>
              </a:spcAft>
              <a:buNone/>
            </a:pPr>
            <a:r>
              <a:rPr lang="en">
                <a:solidFill>
                  <a:srgbClr val="441848"/>
                </a:solidFill>
                <a:latin typeface="Montserrat"/>
                <a:ea typeface="Montserrat"/>
                <a:cs typeface="Montserrat"/>
                <a:sym typeface="Montserrat"/>
              </a:rPr>
              <a:t>E</a:t>
            </a:r>
            <a:r>
              <a:rPr lang="en">
                <a:solidFill>
                  <a:srgbClr val="441848"/>
                </a:solidFill>
                <a:latin typeface="Montserrat"/>
                <a:ea typeface="Montserrat"/>
                <a:cs typeface="Montserrat"/>
                <a:sym typeface="Montserrat"/>
              </a:rPr>
              <a:t>jemplo 2</a:t>
            </a:r>
            <a:endParaRPr>
              <a:solidFill>
                <a:srgbClr val="441848"/>
              </a:solidFill>
              <a:latin typeface="Montserrat"/>
              <a:ea typeface="Montserrat"/>
              <a:cs typeface="Montserrat"/>
              <a:sym typeface="Montserrat"/>
            </a:endParaRPr>
          </a:p>
        </p:txBody>
      </p:sp>
      <p:pic>
        <p:nvPicPr>
          <p:cNvPr id="295" name="Google Shape;295;p55"/>
          <p:cNvPicPr preferRelativeResize="0"/>
          <p:nvPr/>
        </p:nvPicPr>
        <p:blipFill>
          <a:blip r:embed="rId4">
            <a:alphaModFix/>
          </a:blip>
          <a:stretch>
            <a:fillRect/>
          </a:stretch>
        </p:blipFill>
        <p:spPr>
          <a:xfrm>
            <a:off x="6314225" y="1826213"/>
            <a:ext cx="1795876" cy="1795876"/>
          </a:xfrm>
          <a:prstGeom prst="rect">
            <a:avLst/>
          </a:prstGeom>
          <a:noFill/>
          <a:ln>
            <a:noFill/>
          </a:ln>
        </p:spPr>
      </p:pic>
      <p:pic>
        <p:nvPicPr>
          <p:cNvPr id="296" name="Google Shape;296;p55"/>
          <p:cNvPicPr preferRelativeResize="0"/>
          <p:nvPr/>
        </p:nvPicPr>
        <p:blipFill>
          <a:blip r:embed="rId5">
            <a:alphaModFix amt="40000"/>
          </a:blip>
          <a:stretch>
            <a:fillRect/>
          </a:stretch>
        </p:blipFill>
        <p:spPr>
          <a:xfrm>
            <a:off x="1182325" y="2357375"/>
            <a:ext cx="236025" cy="119100"/>
          </a:xfrm>
          <a:prstGeom prst="rect">
            <a:avLst/>
          </a:prstGeom>
          <a:noFill/>
          <a:ln>
            <a:noFill/>
          </a:ln>
        </p:spPr>
      </p:pic>
      <p:pic>
        <p:nvPicPr>
          <p:cNvPr id="297" name="Google Shape;297;p55"/>
          <p:cNvPicPr preferRelativeResize="0"/>
          <p:nvPr/>
        </p:nvPicPr>
        <p:blipFill>
          <a:blip r:embed="rId5">
            <a:alphaModFix amt="40000"/>
          </a:blip>
          <a:stretch>
            <a:fillRect/>
          </a:stretch>
        </p:blipFill>
        <p:spPr>
          <a:xfrm>
            <a:off x="2869975" y="2476475"/>
            <a:ext cx="236025" cy="119100"/>
          </a:xfrm>
          <a:prstGeom prst="rect">
            <a:avLst/>
          </a:prstGeom>
          <a:noFill/>
          <a:ln>
            <a:noFill/>
          </a:ln>
        </p:spPr>
      </p:pic>
      <p:pic>
        <p:nvPicPr>
          <p:cNvPr id="298" name="Google Shape;298;p55"/>
          <p:cNvPicPr preferRelativeResize="0"/>
          <p:nvPr/>
        </p:nvPicPr>
        <p:blipFill>
          <a:blip r:embed="rId5">
            <a:alphaModFix amt="40000"/>
          </a:blip>
          <a:stretch>
            <a:fillRect/>
          </a:stretch>
        </p:blipFill>
        <p:spPr>
          <a:xfrm>
            <a:off x="2869975" y="2595575"/>
            <a:ext cx="236025" cy="119100"/>
          </a:xfrm>
          <a:prstGeom prst="rect">
            <a:avLst/>
          </a:prstGeom>
          <a:noFill/>
          <a:ln>
            <a:noFill/>
          </a:ln>
        </p:spPr>
      </p:pic>
      <p:pic>
        <p:nvPicPr>
          <p:cNvPr id="299" name="Google Shape;299;p55"/>
          <p:cNvPicPr preferRelativeResize="0"/>
          <p:nvPr/>
        </p:nvPicPr>
        <p:blipFill>
          <a:blip r:embed="rId6">
            <a:alphaModFix amt="50000"/>
          </a:blip>
          <a:stretch>
            <a:fillRect/>
          </a:stretch>
        </p:blipFill>
        <p:spPr>
          <a:xfrm>
            <a:off x="2469050" y="2476475"/>
            <a:ext cx="236025" cy="119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3" name="Shape 303"/>
        <p:cNvGrpSpPr/>
        <p:nvPr/>
      </p:nvGrpSpPr>
      <p:grpSpPr>
        <a:xfrm>
          <a:off x="0" y="0"/>
          <a:ext cx="0" cy="0"/>
          <a:chOff x="0" y="0"/>
          <a:chExt cx="0" cy="0"/>
        </a:xfrm>
      </p:grpSpPr>
      <p:sp>
        <p:nvSpPr>
          <p:cNvPr id="304" name="Google Shape;304;p56"/>
          <p:cNvSpPr txBox="1"/>
          <p:nvPr/>
        </p:nvSpPr>
        <p:spPr>
          <a:xfrm>
            <a:off x="4096975" y="1928375"/>
            <a:ext cx="50469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JOINS </a:t>
            </a:r>
            <a:endParaRPr b="1" sz="3600">
              <a:solidFill>
                <a:srgbClr val="441848"/>
              </a:solidFill>
              <a:latin typeface="Montserrat"/>
              <a:ea typeface="Montserrat"/>
              <a:cs typeface="Montserrat"/>
              <a:sym typeface="Montserrat"/>
            </a:endParaRPr>
          </a:p>
        </p:txBody>
      </p:sp>
      <p:pic>
        <p:nvPicPr>
          <p:cNvPr id="305" name="Google Shape;305;p56"/>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06" name="Google Shape;306;p56"/>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07" name="Google Shape;307;p56"/>
          <p:cNvPicPr preferRelativeResize="0"/>
          <p:nvPr/>
        </p:nvPicPr>
        <p:blipFill>
          <a:blip r:embed="rId5">
            <a:alphaModFix/>
          </a:blip>
          <a:stretch>
            <a:fillRect/>
          </a:stretch>
        </p:blipFill>
        <p:spPr>
          <a:xfrm>
            <a:off x="0" y="0"/>
            <a:ext cx="4096986" cy="5219701"/>
          </a:xfrm>
          <a:prstGeom prst="rect">
            <a:avLst/>
          </a:prstGeom>
          <a:noFill/>
          <a:ln>
            <a:noFill/>
          </a:ln>
        </p:spPr>
      </p:pic>
      <p:pic>
        <p:nvPicPr>
          <p:cNvPr id="308" name="Google Shape;308;p56"/>
          <p:cNvPicPr preferRelativeResize="0"/>
          <p:nvPr/>
        </p:nvPicPr>
        <p:blipFill rotWithShape="1">
          <a:blip r:embed="rId6">
            <a:alphaModFix/>
          </a:blip>
          <a:srcRect b="0" l="46678" r="0" t="0"/>
          <a:stretch/>
        </p:blipFill>
        <p:spPr>
          <a:xfrm>
            <a:off x="5125" y="0"/>
            <a:ext cx="4096973"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2" name="Shape 312"/>
        <p:cNvGrpSpPr/>
        <p:nvPr/>
      </p:nvGrpSpPr>
      <p:grpSpPr>
        <a:xfrm>
          <a:off x="0" y="0"/>
          <a:ext cx="0" cy="0"/>
          <a:chOff x="0" y="0"/>
          <a:chExt cx="0" cy="0"/>
        </a:xfrm>
      </p:grpSpPr>
      <p:sp>
        <p:nvSpPr>
          <p:cNvPr id="313" name="Google Shape;313;p57"/>
          <p:cNvSpPr txBox="1"/>
          <p:nvPr/>
        </p:nvSpPr>
        <p:spPr>
          <a:xfrm>
            <a:off x="605700" y="462475"/>
            <a:ext cx="36369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JOIN</a:t>
            </a:r>
            <a:endParaRPr b="1" sz="2700">
              <a:solidFill>
                <a:srgbClr val="441848"/>
              </a:solidFill>
              <a:latin typeface="Montserrat"/>
              <a:ea typeface="Montserrat"/>
              <a:cs typeface="Montserrat"/>
              <a:sym typeface="Montserrat"/>
            </a:endParaRPr>
          </a:p>
        </p:txBody>
      </p:sp>
      <p:pic>
        <p:nvPicPr>
          <p:cNvPr id="314" name="Google Shape;314;p5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15" name="Google Shape;315;p57"/>
          <p:cNvSpPr txBox="1"/>
          <p:nvPr/>
        </p:nvSpPr>
        <p:spPr>
          <a:xfrm>
            <a:off x="751150" y="1582925"/>
            <a:ext cx="338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sp>
        <p:nvSpPr>
          <p:cNvPr id="316" name="Google Shape;316;p57"/>
          <p:cNvSpPr txBox="1"/>
          <p:nvPr/>
        </p:nvSpPr>
        <p:spPr>
          <a:xfrm>
            <a:off x="4768275" y="1506725"/>
            <a:ext cx="338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pic>
        <p:nvPicPr>
          <p:cNvPr id="317" name="Google Shape;317;p57"/>
          <p:cNvPicPr preferRelativeResize="0"/>
          <p:nvPr/>
        </p:nvPicPr>
        <p:blipFill rotWithShape="1">
          <a:blip r:embed="rId4">
            <a:alphaModFix/>
          </a:blip>
          <a:srcRect b="7100" l="0" r="0" t="7356"/>
          <a:stretch/>
        </p:blipFill>
        <p:spPr>
          <a:xfrm>
            <a:off x="4015075" y="314862"/>
            <a:ext cx="4076299" cy="4513776"/>
          </a:xfrm>
          <a:prstGeom prst="rect">
            <a:avLst/>
          </a:prstGeom>
          <a:noFill/>
          <a:ln>
            <a:noFill/>
          </a:ln>
        </p:spPr>
      </p:pic>
      <p:sp>
        <p:nvSpPr>
          <p:cNvPr id="318" name="Google Shape;318;p57"/>
          <p:cNvSpPr txBox="1"/>
          <p:nvPr/>
        </p:nvSpPr>
        <p:spPr>
          <a:xfrm>
            <a:off x="648475" y="1369475"/>
            <a:ext cx="3000000" cy="2263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300">
                <a:solidFill>
                  <a:srgbClr val="441848"/>
                </a:solidFill>
                <a:latin typeface="Montserrat"/>
                <a:ea typeface="Montserrat"/>
                <a:cs typeface="Montserrat"/>
                <a:sym typeface="Montserrat"/>
              </a:rPr>
              <a:t>Diferentes </a:t>
            </a:r>
            <a:r>
              <a:rPr lang="en" sz="1300">
                <a:solidFill>
                  <a:srgbClr val="441848"/>
                </a:solidFill>
                <a:latin typeface="Montserrat"/>
                <a:ea typeface="Montserrat"/>
                <a:cs typeface="Montserrat"/>
                <a:sym typeface="Montserrat"/>
              </a:rPr>
              <a:t>formas de </a:t>
            </a:r>
            <a:r>
              <a:rPr lang="en" sz="1300">
                <a:solidFill>
                  <a:srgbClr val="441848"/>
                </a:solidFill>
                <a:latin typeface="Montserrat"/>
                <a:ea typeface="Montserrat"/>
                <a:cs typeface="Montserrat"/>
                <a:sym typeface="Montserrat"/>
              </a:rPr>
              <a:t>combinar las tablas:</a:t>
            </a:r>
            <a:endParaRPr sz="1300">
              <a:solidFill>
                <a:srgbClr val="441848"/>
              </a:solidFill>
              <a:latin typeface="Montserrat"/>
              <a:ea typeface="Montserrat"/>
              <a:cs typeface="Montserrat"/>
              <a:sym typeface="Montserrat"/>
            </a:endParaRPr>
          </a:p>
          <a:p>
            <a:pPr indent="-311150" lvl="0" marL="457200" rtl="0" algn="l">
              <a:lnSpc>
                <a:spcPct val="115000"/>
              </a:lnSpc>
              <a:spcBef>
                <a:spcPts val="100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Inner Join</a:t>
            </a:r>
            <a:endParaRPr sz="1300">
              <a:solidFill>
                <a:srgbClr val="441848"/>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Left Join </a:t>
            </a:r>
            <a:endParaRPr sz="1300">
              <a:solidFill>
                <a:srgbClr val="441848"/>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Right Join</a:t>
            </a:r>
            <a:endParaRPr sz="1300">
              <a:solidFill>
                <a:srgbClr val="441848"/>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Full Join*</a:t>
            </a:r>
            <a:endParaRPr sz="1300">
              <a:solidFill>
                <a:srgbClr val="441848"/>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Self Join*</a:t>
            </a:r>
            <a:endParaRPr sz="1300">
              <a:solidFill>
                <a:srgbClr val="441848"/>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Cartesian Join (Cross)</a:t>
            </a:r>
            <a:endParaRPr sz="1300">
              <a:solidFill>
                <a:srgbClr val="441848"/>
              </a:solidFill>
              <a:highlight>
                <a:schemeClr val="lt1"/>
              </a:highlight>
              <a:latin typeface="Montserrat"/>
              <a:ea typeface="Montserrat"/>
              <a:cs typeface="Montserrat"/>
              <a:sym typeface="Montserrat"/>
            </a:endParaRPr>
          </a:p>
        </p:txBody>
      </p:sp>
      <p:sp>
        <p:nvSpPr>
          <p:cNvPr id="319" name="Google Shape;319;p57"/>
          <p:cNvSpPr txBox="1"/>
          <p:nvPr/>
        </p:nvSpPr>
        <p:spPr>
          <a:xfrm>
            <a:off x="605700" y="4002375"/>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100">
                <a:solidFill>
                  <a:srgbClr val="441848"/>
                </a:solidFill>
                <a:highlight>
                  <a:schemeClr val="lt1"/>
                </a:highlight>
                <a:latin typeface="Montserrat"/>
                <a:ea typeface="Montserrat"/>
                <a:cs typeface="Montserrat"/>
                <a:sym typeface="Montserrat"/>
              </a:rPr>
              <a:t>* Validar </a:t>
            </a:r>
            <a:endParaRPr sz="1100">
              <a:solidFill>
                <a:srgbClr val="441848"/>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0"/>
          <p:cNvSpPr txBox="1"/>
          <p:nvPr/>
        </p:nvSpPr>
        <p:spPr>
          <a:xfrm>
            <a:off x="4094075" y="1959900"/>
            <a:ext cx="4418700" cy="12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JOINS y subconsultas</a:t>
            </a:r>
            <a:endParaRPr b="1"/>
          </a:p>
        </p:txBody>
      </p:sp>
      <p:pic>
        <p:nvPicPr>
          <p:cNvPr id="162" name="Google Shape;162;p4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63" name="Google Shape;163;p40"/>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64" name="Google Shape;164;p40"/>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3" name="Shape 323"/>
        <p:cNvGrpSpPr/>
        <p:nvPr/>
      </p:nvGrpSpPr>
      <p:grpSpPr>
        <a:xfrm>
          <a:off x="0" y="0"/>
          <a:ext cx="0" cy="0"/>
          <a:chOff x="0" y="0"/>
          <a:chExt cx="0" cy="0"/>
        </a:xfrm>
      </p:grpSpPr>
      <p:sp>
        <p:nvSpPr>
          <p:cNvPr id="324" name="Google Shape;324;p58"/>
          <p:cNvSpPr txBox="1"/>
          <p:nvPr/>
        </p:nvSpPr>
        <p:spPr>
          <a:xfrm>
            <a:off x="377100" y="462475"/>
            <a:ext cx="36369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JOIN</a:t>
            </a:r>
            <a:endParaRPr b="1" sz="2700">
              <a:solidFill>
                <a:srgbClr val="441848"/>
              </a:solidFill>
              <a:latin typeface="Montserrat"/>
              <a:ea typeface="Montserrat"/>
              <a:cs typeface="Montserrat"/>
              <a:sym typeface="Montserrat"/>
            </a:endParaRPr>
          </a:p>
        </p:txBody>
      </p:sp>
      <p:pic>
        <p:nvPicPr>
          <p:cNvPr id="325" name="Google Shape;325;p5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26" name="Google Shape;326;p58"/>
          <p:cNvSpPr txBox="1"/>
          <p:nvPr/>
        </p:nvSpPr>
        <p:spPr>
          <a:xfrm>
            <a:off x="522550" y="1582925"/>
            <a:ext cx="338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sp>
        <p:nvSpPr>
          <p:cNvPr id="327" name="Google Shape;327;p58"/>
          <p:cNvSpPr txBox="1"/>
          <p:nvPr/>
        </p:nvSpPr>
        <p:spPr>
          <a:xfrm>
            <a:off x="4768275" y="1506725"/>
            <a:ext cx="338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sp>
        <p:nvSpPr>
          <p:cNvPr id="328" name="Google Shape;328;p58"/>
          <p:cNvSpPr txBox="1"/>
          <p:nvPr/>
        </p:nvSpPr>
        <p:spPr>
          <a:xfrm>
            <a:off x="419875" y="1369475"/>
            <a:ext cx="3000000" cy="2263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300">
                <a:solidFill>
                  <a:srgbClr val="441848"/>
                </a:solidFill>
                <a:latin typeface="Montserrat"/>
                <a:ea typeface="Montserrat"/>
                <a:cs typeface="Montserrat"/>
                <a:sym typeface="Montserrat"/>
              </a:rPr>
              <a:t>Diferentes </a:t>
            </a:r>
            <a:r>
              <a:rPr lang="en" sz="1300">
                <a:solidFill>
                  <a:srgbClr val="441848"/>
                </a:solidFill>
                <a:latin typeface="Montserrat"/>
                <a:ea typeface="Montserrat"/>
                <a:cs typeface="Montserrat"/>
                <a:sym typeface="Montserrat"/>
              </a:rPr>
              <a:t>formas de combinar las tablas:</a:t>
            </a:r>
            <a:endParaRPr sz="1300">
              <a:solidFill>
                <a:srgbClr val="441848"/>
              </a:solidFill>
              <a:latin typeface="Montserrat"/>
              <a:ea typeface="Montserrat"/>
              <a:cs typeface="Montserrat"/>
              <a:sym typeface="Montserrat"/>
            </a:endParaRPr>
          </a:p>
          <a:p>
            <a:pPr indent="-311150" lvl="0" marL="457200" rtl="0" algn="l">
              <a:lnSpc>
                <a:spcPct val="115000"/>
              </a:lnSpc>
              <a:spcBef>
                <a:spcPts val="100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Inner Join</a:t>
            </a:r>
            <a:endParaRPr sz="1300">
              <a:solidFill>
                <a:srgbClr val="441848"/>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Left Join </a:t>
            </a:r>
            <a:endParaRPr sz="1300">
              <a:solidFill>
                <a:srgbClr val="441848"/>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Right Join</a:t>
            </a:r>
            <a:endParaRPr sz="1300">
              <a:solidFill>
                <a:srgbClr val="441848"/>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Full Join*</a:t>
            </a:r>
            <a:endParaRPr sz="1300">
              <a:solidFill>
                <a:srgbClr val="441848"/>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Self Join*</a:t>
            </a:r>
            <a:endParaRPr sz="1300">
              <a:solidFill>
                <a:srgbClr val="441848"/>
              </a:solidFill>
              <a:highlight>
                <a:schemeClr val="lt1"/>
              </a:highlight>
              <a:latin typeface="Montserrat"/>
              <a:ea typeface="Montserrat"/>
              <a:cs typeface="Montserrat"/>
              <a:sym typeface="Montserrat"/>
            </a:endParaRPr>
          </a:p>
          <a:p>
            <a:pPr indent="-311150" lvl="0" marL="457200" rtl="0" algn="l">
              <a:lnSpc>
                <a:spcPct val="115000"/>
              </a:lnSpc>
              <a:spcBef>
                <a:spcPts val="0"/>
              </a:spcBef>
              <a:spcAft>
                <a:spcPts val="0"/>
              </a:spcAft>
              <a:buClr>
                <a:srgbClr val="441848"/>
              </a:buClr>
              <a:buSzPts val="1300"/>
              <a:buFont typeface="Montserrat"/>
              <a:buChar char="●"/>
            </a:pPr>
            <a:r>
              <a:rPr lang="en" sz="1300">
                <a:solidFill>
                  <a:srgbClr val="441848"/>
                </a:solidFill>
                <a:highlight>
                  <a:schemeClr val="lt1"/>
                </a:highlight>
                <a:latin typeface="Montserrat"/>
                <a:ea typeface="Montserrat"/>
                <a:cs typeface="Montserrat"/>
                <a:sym typeface="Montserrat"/>
              </a:rPr>
              <a:t>Cartesian Join (Cross)</a:t>
            </a:r>
            <a:endParaRPr sz="1300">
              <a:solidFill>
                <a:srgbClr val="441848"/>
              </a:solidFill>
              <a:highlight>
                <a:schemeClr val="lt1"/>
              </a:highlight>
              <a:latin typeface="Montserrat"/>
              <a:ea typeface="Montserrat"/>
              <a:cs typeface="Montserrat"/>
              <a:sym typeface="Montserrat"/>
            </a:endParaRPr>
          </a:p>
        </p:txBody>
      </p:sp>
      <p:pic>
        <p:nvPicPr>
          <p:cNvPr id="329" name="Google Shape;329;p58"/>
          <p:cNvPicPr preferRelativeResize="0"/>
          <p:nvPr/>
        </p:nvPicPr>
        <p:blipFill rotWithShape="1">
          <a:blip r:embed="rId4">
            <a:alphaModFix/>
          </a:blip>
          <a:srcRect b="4731" l="4149" r="4250" t="15485"/>
          <a:stretch/>
        </p:blipFill>
        <p:spPr>
          <a:xfrm>
            <a:off x="3471650" y="624475"/>
            <a:ext cx="5283825" cy="3556389"/>
          </a:xfrm>
          <a:prstGeom prst="rect">
            <a:avLst/>
          </a:prstGeom>
          <a:noFill/>
          <a:ln>
            <a:noFill/>
          </a:ln>
        </p:spPr>
      </p:pic>
      <p:sp>
        <p:nvSpPr>
          <p:cNvPr id="330" name="Google Shape;330;p58"/>
          <p:cNvSpPr txBox="1"/>
          <p:nvPr/>
        </p:nvSpPr>
        <p:spPr>
          <a:xfrm>
            <a:off x="453300" y="3697575"/>
            <a:ext cx="28659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800">
                <a:solidFill>
                  <a:srgbClr val="441848"/>
                </a:solidFill>
                <a:highlight>
                  <a:schemeClr val="lt1"/>
                </a:highlight>
                <a:latin typeface="Montserrat"/>
                <a:ea typeface="Montserrat"/>
                <a:cs typeface="Montserrat"/>
                <a:sym typeface="Montserrat"/>
              </a:rPr>
              <a:t>* Es nec</a:t>
            </a:r>
            <a:r>
              <a:rPr lang="en" sz="800">
                <a:solidFill>
                  <a:srgbClr val="441848"/>
                </a:solidFill>
                <a:highlight>
                  <a:schemeClr val="lt1"/>
                </a:highlight>
                <a:latin typeface="Montserrat"/>
                <a:ea typeface="Montserrat"/>
                <a:cs typeface="Montserrat"/>
                <a:sym typeface="Montserrat"/>
              </a:rPr>
              <a:t>esario validar en su aplicación dependiendo del RDBMS</a:t>
            </a:r>
            <a:endParaRPr sz="800">
              <a:solidFill>
                <a:srgbClr val="441848"/>
              </a:solidFill>
              <a:highlight>
                <a:schemeClr val="lt1"/>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4" name="Shape 334"/>
        <p:cNvGrpSpPr/>
        <p:nvPr/>
      </p:nvGrpSpPr>
      <p:grpSpPr>
        <a:xfrm>
          <a:off x="0" y="0"/>
          <a:ext cx="0" cy="0"/>
          <a:chOff x="0" y="0"/>
          <a:chExt cx="0" cy="0"/>
        </a:xfrm>
      </p:grpSpPr>
      <p:sp>
        <p:nvSpPr>
          <p:cNvPr id="335" name="Google Shape;335;p59"/>
          <p:cNvSpPr txBox="1"/>
          <p:nvPr/>
        </p:nvSpPr>
        <p:spPr>
          <a:xfrm>
            <a:off x="174925" y="866775"/>
            <a:ext cx="4769400" cy="3989100"/>
          </a:xfrm>
          <a:prstGeom prst="rect">
            <a:avLst/>
          </a:prstGeom>
          <a:noFill/>
          <a:ln>
            <a:noFill/>
          </a:ln>
        </p:spPr>
        <p:txBody>
          <a:bodyPr anchorCtr="0" anchor="t" bIns="91425" lIns="91425" spcFirstLastPara="1" rIns="91425" wrap="square" tIns="91425">
            <a:spAutoFit/>
          </a:bodyPr>
          <a:lstStyle/>
          <a:p>
            <a:pPr indent="-292100" lvl="0" marL="876300" rtl="0" algn="l">
              <a:lnSpc>
                <a:spcPct val="115000"/>
              </a:lnSpc>
              <a:spcBef>
                <a:spcPts val="0"/>
              </a:spcBef>
              <a:spcAft>
                <a:spcPts val="0"/>
              </a:spcAft>
              <a:buClr>
                <a:srgbClr val="441848"/>
              </a:buClr>
              <a:buSzPts val="1000"/>
              <a:buChar char="●"/>
            </a:pPr>
            <a:r>
              <a:rPr b="1" lang="en" sz="1000">
                <a:solidFill>
                  <a:srgbClr val="441848"/>
                </a:solidFill>
                <a:latin typeface="Montserrat"/>
                <a:ea typeface="Montserrat"/>
                <a:cs typeface="Montserrat"/>
                <a:sym typeface="Montserrat"/>
              </a:rPr>
              <a:t>Inner Join</a:t>
            </a:r>
            <a:r>
              <a:rPr lang="en" sz="1000">
                <a:solidFill>
                  <a:srgbClr val="441848"/>
                </a:solidFill>
                <a:latin typeface="Montserrat"/>
                <a:ea typeface="Montserrat"/>
                <a:cs typeface="Montserrat"/>
                <a:sym typeface="Montserrat"/>
              </a:rPr>
              <a:t> – Devuelve los registros que tienen </a:t>
            </a:r>
            <a:r>
              <a:rPr b="1" lang="en" sz="1000">
                <a:solidFill>
                  <a:srgbClr val="441848"/>
                </a:solidFill>
                <a:latin typeface="Montserrat"/>
                <a:ea typeface="Montserrat"/>
                <a:cs typeface="Montserrat"/>
                <a:sym typeface="Montserrat"/>
              </a:rPr>
              <a:t>valores que coinciden en ambas tablas</a:t>
            </a:r>
            <a:r>
              <a:rPr lang="en" sz="1000">
                <a:solidFill>
                  <a:srgbClr val="441848"/>
                </a:solidFill>
                <a:latin typeface="Montserrat"/>
                <a:ea typeface="Montserrat"/>
                <a:cs typeface="Montserrat"/>
                <a:sym typeface="Montserrat"/>
              </a:rPr>
              <a:t>.</a:t>
            </a:r>
            <a:endParaRPr sz="1000">
              <a:solidFill>
                <a:srgbClr val="441848"/>
              </a:solidFill>
              <a:latin typeface="Montserrat"/>
              <a:ea typeface="Montserrat"/>
              <a:cs typeface="Montserrat"/>
              <a:sym typeface="Montserrat"/>
            </a:endParaRPr>
          </a:p>
          <a:p>
            <a:pPr indent="-292100" lvl="0" marL="876300" rtl="0" algn="l">
              <a:lnSpc>
                <a:spcPct val="115000"/>
              </a:lnSpc>
              <a:spcBef>
                <a:spcPts val="1000"/>
              </a:spcBef>
              <a:spcAft>
                <a:spcPts val="0"/>
              </a:spcAft>
              <a:buClr>
                <a:srgbClr val="441848"/>
              </a:buClr>
              <a:buSzPts val="1000"/>
              <a:buChar char="●"/>
            </a:pPr>
            <a:r>
              <a:rPr b="1" lang="en" sz="1000">
                <a:solidFill>
                  <a:srgbClr val="441848"/>
                </a:solidFill>
                <a:latin typeface="Montserrat"/>
                <a:ea typeface="Montserrat"/>
                <a:cs typeface="Montserrat"/>
                <a:sym typeface="Montserrat"/>
              </a:rPr>
              <a:t>Left Join</a:t>
            </a:r>
            <a:r>
              <a:rPr lang="en" sz="1000">
                <a:solidFill>
                  <a:srgbClr val="441848"/>
                </a:solidFill>
                <a:latin typeface="Montserrat"/>
                <a:ea typeface="Montserrat"/>
                <a:cs typeface="Montserrat"/>
                <a:sym typeface="Montserrat"/>
              </a:rPr>
              <a:t> – </a:t>
            </a:r>
            <a:r>
              <a:rPr lang="en" sz="1000">
                <a:solidFill>
                  <a:srgbClr val="441848"/>
                </a:solidFill>
                <a:latin typeface="Montserrat"/>
                <a:ea typeface="Montserrat"/>
                <a:cs typeface="Montserrat"/>
                <a:sym typeface="Montserrat"/>
              </a:rPr>
              <a:t>la combinación a la izquierda se utiliza para concatenar todas las filas de la tabla de la izquierda y las filas correspondientes en la tabla de la derecha.</a:t>
            </a:r>
            <a:endParaRPr sz="1000">
              <a:solidFill>
                <a:srgbClr val="441848"/>
              </a:solidFill>
              <a:latin typeface="Montserrat"/>
              <a:ea typeface="Montserrat"/>
              <a:cs typeface="Montserrat"/>
              <a:sym typeface="Montserrat"/>
            </a:endParaRPr>
          </a:p>
          <a:p>
            <a:pPr indent="-292100" lvl="0" marL="876300" rtl="0" algn="l">
              <a:lnSpc>
                <a:spcPct val="115000"/>
              </a:lnSpc>
              <a:spcBef>
                <a:spcPts val="1000"/>
              </a:spcBef>
              <a:spcAft>
                <a:spcPts val="0"/>
              </a:spcAft>
              <a:buClr>
                <a:srgbClr val="441848"/>
              </a:buClr>
              <a:buSzPts val="1000"/>
              <a:buChar char="●"/>
            </a:pPr>
            <a:r>
              <a:rPr b="1" lang="en" sz="1000">
                <a:solidFill>
                  <a:srgbClr val="441848"/>
                </a:solidFill>
                <a:latin typeface="Montserrat"/>
                <a:ea typeface="Montserrat"/>
                <a:cs typeface="Montserrat"/>
                <a:sym typeface="Montserrat"/>
              </a:rPr>
              <a:t>Right Join</a:t>
            </a:r>
            <a:r>
              <a:rPr lang="en" sz="1000">
                <a:solidFill>
                  <a:srgbClr val="441848"/>
                </a:solidFill>
                <a:latin typeface="Montserrat"/>
                <a:ea typeface="Montserrat"/>
                <a:cs typeface="Montserrat"/>
                <a:sym typeface="Montserrat"/>
              </a:rPr>
              <a:t>-unión derecha se utiliza para concatenar todas las filas de la tabla derecha y las filas coincidentes en la tabla izquierda.</a:t>
            </a:r>
            <a:endParaRPr sz="1000">
              <a:solidFill>
                <a:srgbClr val="441848"/>
              </a:solidFill>
              <a:latin typeface="Montserrat"/>
              <a:ea typeface="Montserrat"/>
              <a:cs typeface="Montserrat"/>
              <a:sym typeface="Montserrat"/>
            </a:endParaRPr>
          </a:p>
          <a:p>
            <a:pPr indent="-292100" lvl="0" marL="876300" rtl="0" algn="l">
              <a:lnSpc>
                <a:spcPct val="115000"/>
              </a:lnSpc>
              <a:spcBef>
                <a:spcPts val="1000"/>
              </a:spcBef>
              <a:spcAft>
                <a:spcPts val="0"/>
              </a:spcAft>
              <a:buClr>
                <a:srgbClr val="441848"/>
              </a:buClr>
              <a:buSzPts val="1000"/>
              <a:buChar char="●"/>
            </a:pPr>
            <a:r>
              <a:rPr b="1" lang="en" sz="1000">
                <a:solidFill>
                  <a:srgbClr val="441848"/>
                </a:solidFill>
                <a:latin typeface="Montserrat"/>
                <a:ea typeface="Montserrat"/>
                <a:cs typeface="Montserrat"/>
                <a:sym typeface="Montserrat"/>
              </a:rPr>
              <a:t>Full Join-</a:t>
            </a:r>
            <a:r>
              <a:rPr lang="en" sz="1000">
                <a:solidFill>
                  <a:srgbClr val="441848"/>
                </a:solidFill>
                <a:latin typeface="Montserrat"/>
                <a:ea typeface="Montserrat"/>
                <a:cs typeface="Montserrat"/>
                <a:sym typeface="Montserrat"/>
              </a:rPr>
              <a:t>Unión completa se utiliza para devolver todos los registros de ambas tablas siempre que haya un registro coincidente en cualquiera de las tablas.</a:t>
            </a:r>
            <a:endParaRPr sz="1000">
              <a:solidFill>
                <a:srgbClr val="441848"/>
              </a:solidFill>
              <a:latin typeface="Montserrat"/>
              <a:ea typeface="Montserrat"/>
              <a:cs typeface="Montserrat"/>
              <a:sym typeface="Montserrat"/>
            </a:endParaRPr>
          </a:p>
          <a:p>
            <a:pPr indent="-292100" lvl="0" marL="876300" rtl="0" algn="l">
              <a:lnSpc>
                <a:spcPct val="115000"/>
              </a:lnSpc>
              <a:spcBef>
                <a:spcPts val="1000"/>
              </a:spcBef>
              <a:spcAft>
                <a:spcPts val="0"/>
              </a:spcAft>
              <a:buClr>
                <a:srgbClr val="441848"/>
              </a:buClr>
              <a:buSzPts val="1000"/>
              <a:buChar char="●"/>
            </a:pPr>
            <a:r>
              <a:rPr b="1" lang="en" sz="1000">
                <a:solidFill>
                  <a:srgbClr val="441848"/>
                </a:solidFill>
                <a:latin typeface="Montserrat"/>
                <a:ea typeface="Montserrat"/>
                <a:cs typeface="Montserrat"/>
                <a:sym typeface="Montserrat"/>
              </a:rPr>
              <a:t>Self Join-</a:t>
            </a:r>
            <a:r>
              <a:rPr lang="en" sz="1000">
                <a:solidFill>
                  <a:srgbClr val="441848"/>
                </a:solidFill>
                <a:latin typeface="Montserrat"/>
                <a:ea typeface="Montserrat"/>
                <a:cs typeface="Montserrat"/>
                <a:sym typeface="Montserrat"/>
              </a:rPr>
              <a:t>Self join es una combinación que se utiliza para unir una tabla a sí misma. En una autocombinación, una tabla se considera como si fueran dos tablas.</a:t>
            </a:r>
            <a:endParaRPr sz="1000">
              <a:solidFill>
                <a:srgbClr val="441848"/>
              </a:solidFill>
              <a:latin typeface="Montserrat"/>
              <a:ea typeface="Montserrat"/>
              <a:cs typeface="Montserrat"/>
              <a:sym typeface="Montserrat"/>
            </a:endParaRPr>
          </a:p>
          <a:p>
            <a:pPr indent="-292100" lvl="0" marL="876300" rtl="0" algn="l">
              <a:lnSpc>
                <a:spcPct val="115000"/>
              </a:lnSpc>
              <a:spcBef>
                <a:spcPts val="1000"/>
              </a:spcBef>
              <a:spcAft>
                <a:spcPts val="1000"/>
              </a:spcAft>
              <a:buClr>
                <a:srgbClr val="441848"/>
              </a:buClr>
              <a:buSzPts val="1000"/>
              <a:buChar char="●"/>
            </a:pPr>
            <a:r>
              <a:rPr b="1" lang="en" sz="1000">
                <a:solidFill>
                  <a:srgbClr val="441848"/>
                </a:solidFill>
                <a:latin typeface="Montserrat"/>
                <a:ea typeface="Montserrat"/>
                <a:cs typeface="Montserrat"/>
                <a:sym typeface="Montserrat"/>
              </a:rPr>
              <a:t>Cartesian Join-</a:t>
            </a:r>
            <a:r>
              <a:rPr lang="en" sz="1000">
                <a:solidFill>
                  <a:srgbClr val="441848"/>
                </a:solidFill>
                <a:latin typeface="Montserrat"/>
                <a:ea typeface="Montserrat"/>
                <a:cs typeface="Montserrat"/>
                <a:sym typeface="Montserrat"/>
              </a:rPr>
              <a:t>unión cartesiana se utiliza para devolver el número de filas en la primera tabla multiplicado por el número de filas en la segunda tabla. También se conoce como unión cruzada.</a:t>
            </a:r>
            <a:endParaRPr sz="1000">
              <a:solidFill>
                <a:srgbClr val="441848"/>
              </a:solidFill>
              <a:latin typeface="Montserrat"/>
              <a:ea typeface="Montserrat"/>
              <a:cs typeface="Montserrat"/>
              <a:sym typeface="Montserrat"/>
            </a:endParaRPr>
          </a:p>
        </p:txBody>
      </p:sp>
      <p:sp>
        <p:nvSpPr>
          <p:cNvPr id="336" name="Google Shape;336;p59"/>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highlight>
                  <a:schemeClr val="lt1"/>
                </a:highlight>
                <a:latin typeface="Montserrat"/>
                <a:ea typeface="Montserrat"/>
                <a:cs typeface="Montserrat"/>
                <a:sym typeface="Montserrat"/>
              </a:rPr>
              <a:t>JOINS</a:t>
            </a:r>
            <a:endParaRPr b="1" sz="3000">
              <a:solidFill>
                <a:srgbClr val="441848"/>
              </a:solidFill>
              <a:highlight>
                <a:schemeClr val="lt1"/>
              </a:highlight>
              <a:latin typeface="Montserrat"/>
              <a:ea typeface="Montserrat"/>
              <a:cs typeface="Montserrat"/>
              <a:sym typeface="Montserrat"/>
            </a:endParaRPr>
          </a:p>
        </p:txBody>
      </p:sp>
      <p:pic>
        <p:nvPicPr>
          <p:cNvPr id="337" name="Google Shape;337;p59"/>
          <p:cNvPicPr preferRelativeResize="0"/>
          <p:nvPr/>
        </p:nvPicPr>
        <p:blipFill rotWithShape="1">
          <a:blip r:embed="rId3">
            <a:alphaModFix/>
          </a:blip>
          <a:srcRect b="0" l="0" r="0" t="18897"/>
          <a:stretch/>
        </p:blipFill>
        <p:spPr>
          <a:xfrm>
            <a:off x="5144175" y="1697000"/>
            <a:ext cx="3742474" cy="1991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1" name="Shape 341"/>
        <p:cNvGrpSpPr/>
        <p:nvPr/>
      </p:nvGrpSpPr>
      <p:grpSpPr>
        <a:xfrm>
          <a:off x="0" y="0"/>
          <a:ext cx="0" cy="0"/>
          <a:chOff x="0" y="0"/>
          <a:chExt cx="0" cy="0"/>
        </a:xfrm>
      </p:grpSpPr>
      <p:sp>
        <p:nvSpPr>
          <p:cNvPr id="342" name="Google Shape;342;p60"/>
          <p:cNvSpPr txBox="1"/>
          <p:nvPr/>
        </p:nvSpPr>
        <p:spPr>
          <a:xfrm>
            <a:off x="377100" y="538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highlight>
                  <a:schemeClr val="lt1"/>
                </a:highlight>
                <a:latin typeface="Montserrat"/>
                <a:ea typeface="Montserrat"/>
                <a:cs typeface="Montserrat"/>
                <a:sym typeface="Montserrat"/>
              </a:rPr>
              <a:t>INNER JOIN</a:t>
            </a:r>
            <a:endParaRPr b="1" sz="3000">
              <a:solidFill>
                <a:srgbClr val="441848"/>
              </a:solidFill>
              <a:highlight>
                <a:schemeClr val="lt1"/>
              </a:highlight>
              <a:latin typeface="Montserrat"/>
              <a:ea typeface="Montserrat"/>
              <a:cs typeface="Montserrat"/>
              <a:sym typeface="Montserrat"/>
            </a:endParaRPr>
          </a:p>
        </p:txBody>
      </p:sp>
      <p:pic>
        <p:nvPicPr>
          <p:cNvPr id="343" name="Google Shape;343;p60"/>
          <p:cNvPicPr preferRelativeResize="0"/>
          <p:nvPr/>
        </p:nvPicPr>
        <p:blipFill>
          <a:blip r:embed="rId3">
            <a:alphaModFix/>
          </a:blip>
          <a:stretch>
            <a:fillRect/>
          </a:stretch>
        </p:blipFill>
        <p:spPr>
          <a:xfrm>
            <a:off x="261138" y="1579086"/>
            <a:ext cx="8621724" cy="22901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7" name="Shape 347"/>
        <p:cNvGrpSpPr/>
        <p:nvPr/>
      </p:nvGrpSpPr>
      <p:grpSpPr>
        <a:xfrm>
          <a:off x="0" y="0"/>
          <a:ext cx="0" cy="0"/>
          <a:chOff x="0" y="0"/>
          <a:chExt cx="0" cy="0"/>
        </a:xfrm>
      </p:grpSpPr>
      <p:sp>
        <p:nvSpPr>
          <p:cNvPr id="348" name="Google Shape;348;p61"/>
          <p:cNvSpPr txBox="1"/>
          <p:nvPr/>
        </p:nvSpPr>
        <p:spPr>
          <a:xfrm>
            <a:off x="377100" y="538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highlight>
                  <a:schemeClr val="lt1"/>
                </a:highlight>
                <a:latin typeface="Montserrat"/>
                <a:ea typeface="Montserrat"/>
                <a:cs typeface="Montserrat"/>
                <a:sym typeface="Montserrat"/>
              </a:rPr>
              <a:t>INNER JOIN</a:t>
            </a:r>
            <a:endParaRPr b="1" sz="3000">
              <a:solidFill>
                <a:srgbClr val="441848"/>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rgbClr val="441848"/>
                </a:solidFill>
                <a:latin typeface="Montserrat"/>
                <a:ea typeface="Montserrat"/>
                <a:cs typeface="Montserrat"/>
                <a:sym typeface="Montserrat"/>
              </a:rPr>
              <a:t>ejemplo</a:t>
            </a:r>
            <a:endParaRPr b="1" sz="3000">
              <a:solidFill>
                <a:srgbClr val="441848"/>
              </a:solidFill>
              <a:highlight>
                <a:schemeClr val="lt1"/>
              </a:highlight>
              <a:latin typeface="Montserrat"/>
              <a:ea typeface="Montserrat"/>
              <a:cs typeface="Montserrat"/>
              <a:sym typeface="Montserrat"/>
            </a:endParaRPr>
          </a:p>
        </p:txBody>
      </p:sp>
      <p:pic>
        <p:nvPicPr>
          <p:cNvPr id="349" name="Google Shape;349;p61"/>
          <p:cNvPicPr preferRelativeResize="0"/>
          <p:nvPr/>
        </p:nvPicPr>
        <p:blipFill>
          <a:blip r:embed="rId3">
            <a:alphaModFix/>
          </a:blip>
          <a:stretch>
            <a:fillRect/>
          </a:stretch>
        </p:blipFill>
        <p:spPr>
          <a:xfrm>
            <a:off x="1824900" y="1330250"/>
            <a:ext cx="2725500" cy="1837350"/>
          </a:xfrm>
          <a:prstGeom prst="rect">
            <a:avLst/>
          </a:prstGeom>
          <a:noFill/>
          <a:ln>
            <a:noFill/>
          </a:ln>
        </p:spPr>
      </p:pic>
      <p:pic>
        <p:nvPicPr>
          <p:cNvPr id="350" name="Google Shape;350;p61"/>
          <p:cNvPicPr preferRelativeResize="0"/>
          <p:nvPr/>
        </p:nvPicPr>
        <p:blipFill>
          <a:blip r:embed="rId4">
            <a:alphaModFix/>
          </a:blip>
          <a:stretch>
            <a:fillRect/>
          </a:stretch>
        </p:blipFill>
        <p:spPr>
          <a:xfrm>
            <a:off x="4702800" y="1330250"/>
            <a:ext cx="3102251" cy="1412750"/>
          </a:xfrm>
          <a:prstGeom prst="rect">
            <a:avLst/>
          </a:prstGeom>
          <a:noFill/>
          <a:ln>
            <a:noFill/>
          </a:ln>
        </p:spPr>
      </p:pic>
      <p:pic>
        <p:nvPicPr>
          <p:cNvPr id="351" name="Google Shape;351;p61"/>
          <p:cNvPicPr preferRelativeResize="0"/>
          <p:nvPr/>
        </p:nvPicPr>
        <p:blipFill>
          <a:blip r:embed="rId5">
            <a:alphaModFix/>
          </a:blip>
          <a:stretch>
            <a:fillRect/>
          </a:stretch>
        </p:blipFill>
        <p:spPr>
          <a:xfrm>
            <a:off x="377100" y="3472400"/>
            <a:ext cx="3962400" cy="1019175"/>
          </a:xfrm>
          <a:prstGeom prst="rect">
            <a:avLst/>
          </a:prstGeom>
          <a:noFill/>
          <a:ln>
            <a:noFill/>
          </a:ln>
        </p:spPr>
      </p:pic>
      <p:pic>
        <p:nvPicPr>
          <p:cNvPr id="352" name="Google Shape;352;p61"/>
          <p:cNvPicPr preferRelativeResize="0"/>
          <p:nvPr/>
        </p:nvPicPr>
        <p:blipFill>
          <a:blip r:embed="rId6">
            <a:alphaModFix/>
          </a:blip>
          <a:stretch>
            <a:fillRect/>
          </a:stretch>
        </p:blipFill>
        <p:spPr>
          <a:xfrm>
            <a:off x="4491900" y="3472398"/>
            <a:ext cx="3474948" cy="1439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6" name="Shape 356"/>
        <p:cNvGrpSpPr/>
        <p:nvPr/>
      </p:nvGrpSpPr>
      <p:grpSpPr>
        <a:xfrm>
          <a:off x="0" y="0"/>
          <a:ext cx="0" cy="0"/>
          <a:chOff x="0" y="0"/>
          <a:chExt cx="0" cy="0"/>
        </a:xfrm>
      </p:grpSpPr>
      <p:sp>
        <p:nvSpPr>
          <p:cNvPr id="357" name="Google Shape;357;p62"/>
          <p:cNvSpPr txBox="1"/>
          <p:nvPr/>
        </p:nvSpPr>
        <p:spPr>
          <a:xfrm>
            <a:off x="377100" y="538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highlight>
                  <a:schemeClr val="lt1"/>
                </a:highlight>
                <a:latin typeface="Montserrat"/>
                <a:ea typeface="Montserrat"/>
                <a:cs typeface="Montserrat"/>
                <a:sym typeface="Montserrat"/>
              </a:rPr>
              <a:t>LEFT </a:t>
            </a:r>
            <a:r>
              <a:rPr b="1" lang="en" sz="3000">
                <a:solidFill>
                  <a:srgbClr val="441848"/>
                </a:solidFill>
                <a:highlight>
                  <a:schemeClr val="lt1"/>
                </a:highlight>
                <a:latin typeface="Montserrat"/>
                <a:ea typeface="Montserrat"/>
                <a:cs typeface="Montserrat"/>
                <a:sym typeface="Montserrat"/>
              </a:rPr>
              <a:t>JOIN</a:t>
            </a:r>
            <a:endParaRPr b="1" sz="3000">
              <a:solidFill>
                <a:srgbClr val="441848"/>
              </a:solidFill>
              <a:highlight>
                <a:schemeClr val="lt1"/>
              </a:highlight>
              <a:latin typeface="Montserrat"/>
              <a:ea typeface="Montserrat"/>
              <a:cs typeface="Montserrat"/>
              <a:sym typeface="Montserrat"/>
            </a:endParaRPr>
          </a:p>
        </p:txBody>
      </p:sp>
      <p:pic>
        <p:nvPicPr>
          <p:cNvPr id="358" name="Google Shape;358;p62"/>
          <p:cNvPicPr preferRelativeResize="0"/>
          <p:nvPr/>
        </p:nvPicPr>
        <p:blipFill>
          <a:blip r:embed="rId3">
            <a:alphaModFix/>
          </a:blip>
          <a:stretch>
            <a:fillRect/>
          </a:stretch>
        </p:blipFill>
        <p:spPr>
          <a:xfrm>
            <a:off x="152399" y="1626394"/>
            <a:ext cx="8839201" cy="23479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2" name="Shape 362"/>
        <p:cNvGrpSpPr/>
        <p:nvPr/>
      </p:nvGrpSpPr>
      <p:grpSpPr>
        <a:xfrm>
          <a:off x="0" y="0"/>
          <a:ext cx="0" cy="0"/>
          <a:chOff x="0" y="0"/>
          <a:chExt cx="0" cy="0"/>
        </a:xfrm>
      </p:grpSpPr>
      <p:sp>
        <p:nvSpPr>
          <p:cNvPr id="363" name="Google Shape;363;p63"/>
          <p:cNvSpPr txBox="1"/>
          <p:nvPr/>
        </p:nvSpPr>
        <p:spPr>
          <a:xfrm>
            <a:off x="377100" y="3100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OUTER </a:t>
            </a:r>
            <a:r>
              <a:rPr b="1" lang="en" sz="3000">
                <a:solidFill>
                  <a:srgbClr val="441848"/>
                </a:solidFill>
                <a:latin typeface="Montserrat"/>
                <a:ea typeface="Montserrat"/>
                <a:cs typeface="Montserrat"/>
                <a:sym typeface="Montserrat"/>
              </a:rPr>
              <a:t>JOIN</a:t>
            </a:r>
            <a:endParaRPr b="1" sz="3000">
              <a:solidFill>
                <a:srgbClr val="441848"/>
              </a:solidFill>
              <a:latin typeface="Montserrat"/>
              <a:ea typeface="Montserrat"/>
              <a:cs typeface="Montserrat"/>
              <a:sym typeface="Montserrat"/>
            </a:endParaRPr>
          </a:p>
        </p:txBody>
      </p:sp>
      <p:pic>
        <p:nvPicPr>
          <p:cNvPr id="364" name="Google Shape;364;p63"/>
          <p:cNvPicPr preferRelativeResize="0"/>
          <p:nvPr/>
        </p:nvPicPr>
        <p:blipFill rotWithShape="1">
          <a:blip r:embed="rId3">
            <a:alphaModFix/>
          </a:blip>
          <a:srcRect b="0" l="0" r="38389" t="0"/>
          <a:stretch/>
        </p:blipFill>
        <p:spPr>
          <a:xfrm>
            <a:off x="152400" y="1626400"/>
            <a:ext cx="5445975" cy="2347900"/>
          </a:xfrm>
          <a:prstGeom prst="rect">
            <a:avLst/>
          </a:prstGeom>
          <a:noFill/>
          <a:ln>
            <a:noFill/>
          </a:ln>
        </p:spPr>
      </p:pic>
      <p:pic>
        <p:nvPicPr>
          <p:cNvPr id="365" name="Google Shape;365;p63"/>
          <p:cNvPicPr preferRelativeResize="0"/>
          <p:nvPr/>
        </p:nvPicPr>
        <p:blipFill rotWithShape="1">
          <a:blip r:embed="rId4">
            <a:alphaModFix/>
          </a:blip>
          <a:srcRect b="46996" l="36620" r="38760" t="22757"/>
          <a:stretch/>
        </p:blipFill>
        <p:spPr>
          <a:xfrm>
            <a:off x="5808325" y="1763850"/>
            <a:ext cx="2528000" cy="20381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4"/>
          <p:cNvSpPr txBox="1"/>
          <p:nvPr/>
        </p:nvSpPr>
        <p:spPr>
          <a:xfrm>
            <a:off x="4677275" y="2166000"/>
            <a:ext cx="3969300" cy="81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rgbClr val="441848"/>
                </a:solidFill>
                <a:highlight>
                  <a:schemeClr val="lt1"/>
                </a:highlight>
                <a:latin typeface="Montserrat"/>
                <a:ea typeface="Montserrat"/>
                <a:cs typeface="Montserrat"/>
                <a:sym typeface="Montserrat"/>
              </a:rPr>
              <a:t>Subconsultas</a:t>
            </a:r>
            <a:endParaRPr b="1" sz="1500">
              <a:solidFill>
                <a:srgbClr val="441848"/>
              </a:solidFill>
              <a:highlight>
                <a:schemeClr val="lt1"/>
              </a:highlight>
              <a:latin typeface="Montserrat"/>
              <a:ea typeface="Montserrat"/>
              <a:cs typeface="Montserrat"/>
              <a:sym typeface="Montserrat"/>
            </a:endParaRPr>
          </a:p>
        </p:txBody>
      </p:sp>
      <p:pic>
        <p:nvPicPr>
          <p:cNvPr id="371" name="Google Shape;371;p6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72" name="Google Shape;372;p64"/>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73" name="Google Shape;373;p64"/>
          <p:cNvPicPr preferRelativeResize="0"/>
          <p:nvPr/>
        </p:nvPicPr>
        <p:blipFill>
          <a:blip r:embed="rId5">
            <a:alphaModFix/>
          </a:blip>
          <a:stretch>
            <a:fillRect/>
          </a:stretch>
        </p:blipFill>
        <p:spPr>
          <a:xfrm>
            <a:off x="0" y="0"/>
            <a:ext cx="4096986" cy="5219701"/>
          </a:xfrm>
          <a:prstGeom prst="rect">
            <a:avLst/>
          </a:prstGeom>
          <a:noFill/>
          <a:ln>
            <a:noFill/>
          </a:ln>
        </p:spPr>
      </p:pic>
      <p:pic>
        <p:nvPicPr>
          <p:cNvPr id="374" name="Google Shape;374;p64"/>
          <p:cNvPicPr preferRelativeResize="0"/>
          <p:nvPr/>
        </p:nvPicPr>
        <p:blipFill rotWithShape="1">
          <a:blip r:embed="rId6">
            <a:alphaModFix/>
          </a:blip>
          <a:srcRect b="0" l="46678" r="0" t="0"/>
          <a:stretch/>
        </p:blipFill>
        <p:spPr>
          <a:xfrm>
            <a:off x="5125" y="0"/>
            <a:ext cx="4096973"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5"/>
          <p:cNvSpPr txBox="1"/>
          <p:nvPr/>
        </p:nvSpPr>
        <p:spPr>
          <a:xfrm>
            <a:off x="529500" y="310075"/>
            <a:ext cx="8016900" cy="10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Subconsultas</a:t>
            </a:r>
            <a:endParaRPr b="1" sz="3000">
              <a:solidFill>
                <a:srgbClr val="441848"/>
              </a:solidFill>
              <a:latin typeface="Montserrat"/>
              <a:ea typeface="Montserrat"/>
              <a:cs typeface="Montserrat"/>
              <a:sym typeface="Montserrat"/>
            </a:endParaRPr>
          </a:p>
          <a:p>
            <a:pPr indent="0" lvl="0" marL="0" rtl="0" algn="l">
              <a:spcBef>
                <a:spcPts val="0"/>
              </a:spcBef>
              <a:spcAft>
                <a:spcPts val="0"/>
              </a:spcAft>
              <a:buNone/>
            </a:pPr>
            <a:r>
              <a:rPr lang="en">
                <a:solidFill>
                  <a:srgbClr val="441848"/>
                </a:solidFill>
                <a:latin typeface="Montserrat"/>
                <a:ea typeface="Montserrat"/>
                <a:cs typeface="Montserrat"/>
                <a:sym typeface="Montserrat"/>
              </a:rPr>
              <a:t>a.k.a. subquery,</a:t>
            </a:r>
            <a:endParaRPr>
              <a:solidFill>
                <a:srgbClr val="441848"/>
              </a:solidFill>
              <a:latin typeface="Montserrat"/>
              <a:ea typeface="Montserrat"/>
              <a:cs typeface="Montserrat"/>
              <a:sym typeface="Montserrat"/>
            </a:endParaRPr>
          </a:p>
          <a:p>
            <a:pPr indent="0" lvl="0" marL="0" rtl="0" algn="l">
              <a:spcBef>
                <a:spcPts val="0"/>
              </a:spcBef>
              <a:spcAft>
                <a:spcPts val="0"/>
              </a:spcAft>
              <a:buNone/>
            </a:pPr>
            <a:r>
              <a:rPr lang="en">
                <a:solidFill>
                  <a:srgbClr val="441848"/>
                </a:solidFill>
                <a:latin typeface="Montserrat"/>
                <a:ea typeface="Montserrat"/>
                <a:cs typeface="Montserrat"/>
                <a:sym typeface="Montserrat"/>
              </a:rPr>
              <a:t>a.k.a. una consulta anidada</a:t>
            </a:r>
            <a:endParaRPr>
              <a:solidFill>
                <a:srgbClr val="441848"/>
              </a:solidFill>
              <a:latin typeface="Montserrat"/>
              <a:ea typeface="Montserrat"/>
              <a:cs typeface="Montserrat"/>
              <a:sym typeface="Montserrat"/>
            </a:endParaRPr>
          </a:p>
        </p:txBody>
      </p:sp>
      <p:pic>
        <p:nvPicPr>
          <p:cNvPr id="380" name="Google Shape;380;p65"/>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81" name="Google Shape;381;p65"/>
          <p:cNvSpPr txBox="1"/>
          <p:nvPr/>
        </p:nvSpPr>
        <p:spPr>
          <a:xfrm>
            <a:off x="573225" y="1620100"/>
            <a:ext cx="34800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41848"/>
                </a:solidFill>
                <a:latin typeface="Montserrat"/>
                <a:ea typeface="Montserrat"/>
                <a:cs typeface="Montserrat"/>
                <a:sym typeface="Montserrat"/>
              </a:rPr>
              <a:t>Una subconsulta es una </a:t>
            </a:r>
            <a:r>
              <a:rPr b="1" lang="en" sz="1200">
                <a:solidFill>
                  <a:srgbClr val="441848"/>
                </a:solidFill>
                <a:latin typeface="Montserrat"/>
                <a:ea typeface="Montserrat"/>
                <a:cs typeface="Montserrat"/>
                <a:sym typeface="Montserrat"/>
              </a:rPr>
              <a:t>consulta dentro de otra consulta</a:t>
            </a:r>
            <a:r>
              <a:rPr lang="en" sz="1200">
                <a:solidFill>
                  <a:srgbClr val="441848"/>
                </a:solidFill>
                <a:latin typeface="Montserrat"/>
                <a:ea typeface="Montserrat"/>
                <a:cs typeface="Montserrat"/>
                <a:sym typeface="Montserrat"/>
              </a:rPr>
              <a:t> SQL.</a:t>
            </a:r>
            <a:endParaRPr sz="1200">
              <a:solidFill>
                <a:srgbClr val="441848"/>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solidFill>
                <a:srgbClr val="441848"/>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200">
                <a:solidFill>
                  <a:srgbClr val="441848"/>
                </a:solidFill>
                <a:latin typeface="Montserrat"/>
                <a:ea typeface="Montserrat"/>
                <a:cs typeface="Montserrat"/>
                <a:sym typeface="Montserrat"/>
              </a:rPr>
              <a:t>Una subconsulta se utiliza para </a:t>
            </a:r>
            <a:r>
              <a:rPr b="1" lang="en" sz="1200">
                <a:solidFill>
                  <a:srgbClr val="441848"/>
                </a:solidFill>
                <a:latin typeface="Montserrat"/>
                <a:ea typeface="Montserrat"/>
                <a:cs typeface="Montserrat"/>
                <a:sym typeface="Montserrat"/>
              </a:rPr>
              <a:t>devolver datos</a:t>
            </a:r>
            <a:r>
              <a:rPr lang="en" sz="1200">
                <a:solidFill>
                  <a:srgbClr val="441848"/>
                </a:solidFill>
                <a:latin typeface="Montserrat"/>
                <a:ea typeface="Montserrat"/>
                <a:cs typeface="Montserrat"/>
                <a:sym typeface="Montserrat"/>
              </a:rPr>
              <a:t> que se utilizarán en la consulta principal </a:t>
            </a:r>
            <a:r>
              <a:rPr b="1" lang="en" sz="1200">
                <a:solidFill>
                  <a:srgbClr val="441848"/>
                </a:solidFill>
                <a:latin typeface="Montserrat"/>
                <a:ea typeface="Montserrat"/>
                <a:cs typeface="Montserrat"/>
                <a:sym typeface="Montserrat"/>
              </a:rPr>
              <a:t>como condición para restringir</a:t>
            </a:r>
            <a:r>
              <a:rPr lang="en" sz="1200">
                <a:solidFill>
                  <a:srgbClr val="441848"/>
                </a:solidFill>
                <a:latin typeface="Montserrat"/>
                <a:ea typeface="Montserrat"/>
                <a:cs typeface="Montserrat"/>
                <a:sym typeface="Montserrat"/>
              </a:rPr>
              <a:t> </a:t>
            </a:r>
            <a:r>
              <a:rPr b="1" lang="en" sz="1200">
                <a:solidFill>
                  <a:srgbClr val="441848"/>
                </a:solidFill>
                <a:latin typeface="Montserrat"/>
                <a:ea typeface="Montserrat"/>
                <a:cs typeface="Montserrat"/>
                <a:sym typeface="Montserrat"/>
              </a:rPr>
              <a:t>aún más los datos que se recuperarán</a:t>
            </a:r>
            <a:r>
              <a:rPr lang="en" sz="1200">
                <a:solidFill>
                  <a:srgbClr val="441848"/>
                </a:solidFill>
                <a:latin typeface="Montserrat"/>
                <a:ea typeface="Montserrat"/>
                <a:cs typeface="Montserrat"/>
                <a:sym typeface="Montserrat"/>
              </a:rPr>
              <a:t>.</a:t>
            </a:r>
            <a:endParaRPr sz="1200">
              <a:solidFill>
                <a:srgbClr val="441848"/>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solidFill>
                <a:srgbClr val="441848"/>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200">
                <a:solidFill>
                  <a:srgbClr val="441848"/>
                </a:solidFill>
                <a:latin typeface="Montserrat"/>
                <a:ea typeface="Montserrat"/>
                <a:cs typeface="Montserrat"/>
                <a:sym typeface="Montserrat"/>
              </a:rPr>
              <a:t>S</a:t>
            </a:r>
            <a:r>
              <a:rPr lang="en" sz="1200">
                <a:solidFill>
                  <a:srgbClr val="441848"/>
                </a:solidFill>
                <a:latin typeface="Montserrat"/>
                <a:ea typeface="Montserrat"/>
                <a:cs typeface="Montserrat"/>
                <a:sym typeface="Montserrat"/>
              </a:rPr>
              <a:t>e puede anidar dentro de una instrucción SELECT, INSERT, UPDATE o DELETE</a:t>
            </a:r>
            <a:endParaRPr sz="1200">
              <a:solidFill>
                <a:srgbClr val="441848"/>
              </a:solidFill>
              <a:latin typeface="Montserrat"/>
              <a:ea typeface="Montserrat"/>
              <a:cs typeface="Montserrat"/>
              <a:sym typeface="Montserrat"/>
            </a:endParaRPr>
          </a:p>
        </p:txBody>
      </p:sp>
      <p:pic>
        <p:nvPicPr>
          <p:cNvPr id="382" name="Google Shape;382;p65"/>
          <p:cNvPicPr preferRelativeResize="0"/>
          <p:nvPr/>
        </p:nvPicPr>
        <p:blipFill>
          <a:blip r:embed="rId4">
            <a:alphaModFix/>
          </a:blip>
          <a:stretch>
            <a:fillRect/>
          </a:stretch>
        </p:blipFill>
        <p:spPr>
          <a:xfrm>
            <a:off x="4951975" y="1941938"/>
            <a:ext cx="3141400" cy="1434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6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88" name="Google Shape;388;p66"/>
          <p:cNvSpPr txBox="1"/>
          <p:nvPr/>
        </p:nvSpPr>
        <p:spPr>
          <a:xfrm>
            <a:off x="4768275" y="1659125"/>
            <a:ext cx="3385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sp>
        <p:nvSpPr>
          <p:cNvPr id="389" name="Google Shape;389;p66"/>
          <p:cNvSpPr txBox="1"/>
          <p:nvPr/>
        </p:nvSpPr>
        <p:spPr>
          <a:xfrm>
            <a:off x="565425" y="1887725"/>
            <a:ext cx="3099900" cy="1883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41848"/>
                </a:solidFill>
                <a:latin typeface="Montserrat"/>
                <a:ea typeface="Montserrat"/>
                <a:cs typeface="Montserrat"/>
                <a:sym typeface="Montserrat"/>
              </a:rPr>
              <a:t>Por lo general, se agrega una subconsulta </a:t>
            </a:r>
            <a:r>
              <a:rPr b="1" lang="en" sz="1200">
                <a:solidFill>
                  <a:srgbClr val="441848"/>
                </a:solidFill>
                <a:latin typeface="Montserrat"/>
                <a:ea typeface="Montserrat"/>
                <a:cs typeface="Montserrat"/>
                <a:sym typeface="Montserrat"/>
              </a:rPr>
              <a:t>dentro de</a:t>
            </a:r>
            <a:r>
              <a:rPr lang="en" sz="1200">
                <a:solidFill>
                  <a:srgbClr val="441848"/>
                </a:solidFill>
                <a:latin typeface="Montserrat"/>
                <a:ea typeface="Montserrat"/>
                <a:cs typeface="Montserrat"/>
                <a:sym typeface="Montserrat"/>
              </a:rPr>
              <a:t> la cláusula </a:t>
            </a:r>
            <a:r>
              <a:rPr b="1" lang="en" sz="1200">
                <a:solidFill>
                  <a:srgbClr val="441848"/>
                </a:solidFill>
                <a:latin typeface="Montserrat"/>
                <a:ea typeface="Montserrat"/>
                <a:cs typeface="Montserrat"/>
                <a:sym typeface="Montserrat"/>
              </a:rPr>
              <a:t>WHERE de otra</a:t>
            </a:r>
            <a:r>
              <a:rPr lang="en" sz="1200">
                <a:solidFill>
                  <a:srgbClr val="441848"/>
                </a:solidFill>
                <a:latin typeface="Montserrat"/>
                <a:ea typeface="Montserrat"/>
                <a:cs typeface="Montserrat"/>
                <a:sym typeface="Montserrat"/>
              </a:rPr>
              <a:t> instrucción </a:t>
            </a:r>
            <a:r>
              <a:rPr b="1" lang="en" sz="1200">
                <a:solidFill>
                  <a:srgbClr val="441848"/>
                </a:solidFill>
                <a:latin typeface="Montserrat"/>
                <a:ea typeface="Montserrat"/>
                <a:cs typeface="Montserrat"/>
                <a:sym typeface="Montserrat"/>
              </a:rPr>
              <a:t>SELECT </a:t>
            </a:r>
            <a:r>
              <a:rPr lang="en" sz="1200">
                <a:solidFill>
                  <a:srgbClr val="441848"/>
                </a:solidFill>
                <a:latin typeface="Montserrat"/>
                <a:ea typeface="Montserrat"/>
                <a:cs typeface="Montserrat"/>
                <a:sym typeface="Montserrat"/>
              </a:rPr>
              <a:t>de SQL.</a:t>
            </a:r>
            <a:endParaRPr sz="1200">
              <a:solidFill>
                <a:srgbClr val="441848"/>
              </a:solidFill>
              <a:latin typeface="Montserrat"/>
              <a:ea typeface="Montserrat"/>
              <a:cs typeface="Montserrat"/>
              <a:sym typeface="Montserrat"/>
            </a:endParaRPr>
          </a:p>
          <a:p>
            <a:pPr indent="0" lvl="0" marL="0" rtl="0" algn="l">
              <a:lnSpc>
                <a:spcPct val="150000"/>
              </a:lnSpc>
              <a:spcBef>
                <a:spcPts val="1000"/>
              </a:spcBef>
              <a:spcAft>
                <a:spcPts val="1000"/>
              </a:spcAft>
              <a:buNone/>
            </a:pPr>
            <a:r>
              <a:rPr lang="en" sz="1200">
                <a:solidFill>
                  <a:srgbClr val="441848"/>
                </a:solidFill>
                <a:latin typeface="Montserrat"/>
                <a:ea typeface="Montserrat"/>
                <a:cs typeface="Montserrat"/>
                <a:sym typeface="Montserrat"/>
              </a:rPr>
              <a:t>Aunque </a:t>
            </a:r>
            <a:r>
              <a:rPr lang="en" sz="1200">
                <a:solidFill>
                  <a:srgbClr val="441848"/>
                </a:solidFill>
                <a:latin typeface="Montserrat"/>
                <a:ea typeface="Montserrat"/>
                <a:cs typeface="Montserrat"/>
                <a:sym typeface="Montserrat"/>
              </a:rPr>
              <a:t>también</a:t>
            </a:r>
            <a:r>
              <a:rPr lang="en" sz="1200">
                <a:solidFill>
                  <a:srgbClr val="441848"/>
                </a:solidFill>
                <a:latin typeface="Montserrat"/>
                <a:ea typeface="Montserrat"/>
                <a:cs typeface="Montserrat"/>
                <a:sym typeface="Montserrat"/>
              </a:rPr>
              <a:t> puede </a:t>
            </a:r>
            <a:r>
              <a:rPr b="1" lang="en" sz="1200">
                <a:solidFill>
                  <a:srgbClr val="441848"/>
                </a:solidFill>
                <a:latin typeface="Montserrat"/>
                <a:ea typeface="Montserrat"/>
                <a:cs typeface="Montserrat"/>
                <a:sym typeface="Montserrat"/>
              </a:rPr>
              <a:t>ocurrir en</a:t>
            </a:r>
            <a:r>
              <a:rPr lang="en" sz="1200">
                <a:solidFill>
                  <a:srgbClr val="441848"/>
                </a:solidFill>
                <a:latin typeface="Montserrat"/>
                <a:ea typeface="Montserrat"/>
                <a:cs typeface="Montserrat"/>
                <a:sym typeface="Montserrat"/>
              </a:rPr>
              <a:t> la cláusula del </a:t>
            </a:r>
            <a:r>
              <a:rPr b="1" lang="en" sz="1200">
                <a:solidFill>
                  <a:srgbClr val="441848"/>
                </a:solidFill>
                <a:latin typeface="Montserrat"/>
                <a:ea typeface="Montserrat"/>
                <a:cs typeface="Montserrat"/>
                <a:sym typeface="Montserrat"/>
              </a:rPr>
              <a:t>SELECT o del FROM</a:t>
            </a:r>
            <a:endParaRPr sz="1200">
              <a:solidFill>
                <a:srgbClr val="441848"/>
              </a:solidFill>
              <a:latin typeface="Montserrat"/>
              <a:ea typeface="Montserrat"/>
              <a:cs typeface="Montserrat"/>
              <a:sym typeface="Montserrat"/>
            </a:endParaRPr>
          </a:p>
        </p:txBody>
      </p:sp>
      <p:pic>
        <p:nvPicPr>
          <p:cNvPr id="390" name="Google Shape;390;p66"/>
          <p:cNvPicPr preferRelativeResize="0"/>
          <p:nvPr/>
        </p:nvPicPr>
        <p:blipFill>
          <a:blip r:embed="rId4">
            <a:alphaModFix/>
          </a:blip>
          <a:stretch>
            <a:fillRect/>
          </a:stretch>
        </p:blipFill>
        <p:spPr>
          <a:xfrm>
            <a:off x="3813900" y="1512150"/>
            <a:ext cx="5066700" cy="2119200"/>
          </a:xfrm>
          <a:prstGeom prst="rect">
            <a:avLst/>
          </a:prstGeom>
          <a:noFill/>
          <a:ln>
            <a:noFill/>
          </a:ln>
        </p:spPr>
      </p:pic>
      <p:sp>
        <p:nvSpPr>
          <p:cNvPr id="391" name="Google Shape;391;p66"/>
          <p:cNvSpPr txBox="1"/>
          <p:nvPr/>
        </p:nvSpPr>
        <p:spPr>
          <a:xfrm>
            <a:off x="529500" y="310075"/>
            <a:ext cx="8016900" cy="10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Subconsultas</a:t>
            </a:r>
            <a:endParaRPr b="1" sz="3000">
              <a:solidFill>
                <a:srgbClr val="441848"/>
              </a:solidFill>
              <a:latin typeface="Montserrat"/>
              <a:ea typeface="Montserrat"/>
              <a:cs typeface="Montserrat"/>
              <a:sym typeface="Montserrat"/>
            </a:endParaRPr>
          </a:p>
          <a:p>
            <a:pPr indent="0" lvl="0" marL="0" rtl="0" algn="l">
              <a:spcBef>
                <a:spcPts val="0"/>
              </a:spcBef>
              <a:spcAft>
                <a:spcPts val="0"/>
              </a:spcAft>
              <a:buNone/>
            </a:pPr>
            <a:r>
              <a:rPr lang="en">
                <a:solidFill>
                  <a:srgbClr val="441848"/>
                </a:solidFill>
                <a:latin typeface="Montserrat"/>
                <a:ea typeface="Montserrat"/>
                <a:cs typeface="Montserrat"/>
                <a:sym typeface="Montserrat"/>
              </a:rPr>
              <a:t>a.k.a. subquery,</a:t>
            </a:r>
            <a:endParaRPr>
              <a:solidFill>
                <a:srgbClr val="441848"/>
              </a:solidFill>
              <a:latin typeface="Montserrat"/>
              <a:ea typeface="Montserrat"/>
              <a:cs typeface="Montserrat"/>
              <a:sym typeface="Montserrat"/>
            </a:endParaRPr>
          </a:p>
          <a:p>
            <a:pPr indent="0" lvl="0" marL="0" rtl="0" algn="l">
              <a:spcBef>
                <a:spcPts val="0"/>
              </a:spcBef>
              <a:spcAft>
                <a:spcPts val="0"/>
              </a:spcAft>
              <a:buNone/>
            </a:pPr>
            <a:r>
              <a:rPr lang="en">
                <a:solidFill>
                  <a:srgbClr val="441848"/>
                </a:solidFill>
                <a:latin typeface="Montserrat"/>
                <a:ea typeface="Montserrat"/>
                <a:cs typeface="Montserrat"/>
                <a:sym typeface="Montserrat"/>
              </a:rPr>
              <a:t>a.k.a. una consulta anidada</a:t>
            </a:r>
            <a:endParaRPr>
              <a:solidFill>
                <a:srgbClr val="441848"/>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6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97" name="Google Shape;397;p67"/>
          <p:cNvSpPr txBox="1"/>
          <p:nvPr/>
        </p:nvSpPr>
        <p:spPr>
          <a:xfrm>
            <a:off x="529500" y="310075"/>
            <a:ext cx="8016900" cy="10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Subconsultas</a:t>
            </a:r>
            <a:endParaRPr b="1" sz="3000">
              <a:solidFill>
                <a:srgbClr val="441848"/>
              </a:solidFill>
              <a:latin typeface="Montserrat"/>
              <a:ea typeface="Montserrat"/>
              <a:cs typeface="Montserrat"/>
              <a:sym typeface="Montserrat"/>
            </a:endParaRPr>
          </a:p>
          <a:p>
            <a:pPr indent="0" lvl="0" marL="0" rtl="0" algn="l">
              <a:spcBef>
                <a:spcPts val="0"/>
              </a:spcBef>
              <a:spcAft>
                <a:spcPts val="0"/>
              </a:spcAft>
              <a:buNone/>
            </a:pPr>
            <a:r>
              <a:rPr lang="en">
                <a:solidFill>
                  <a:srgbClr val="441848"/>
                </a:solidFill>
                <a:latin typeface="Montserrat"/>
                <a:ea typeface="Montserrat"/>
                <a:cs typeface="Montserrat"/>
                <a:sym typeface="Montserrat"/>
              </a:rPr>
              <a:t>ejemplo</a:t>
            </a:r>
            <a:endParaRPr>
              <a:solidFill>
                <a:srgbClr val="441848"/>
              </a:solidFill>
              <a:latin typeface="Montserrat"/>
              <a:ea typeface="Montserrat"/>
              <a:cs typeface="Montserrat"/>
              <a:sym typeface="Montserrat"/>
            </a:endParaRPr>
          </a:p>
        </p:txBody>
      </p:sp>
      <p:graphicFrame>
        <p:nvGraphicFramePr>
          <p:cNvPr id="398" name="Google Shape;398;p67"/>
          <p:cNvGraphicFramePr/>
          <p:nvPr/>
        </p:nvGraphicFramePr>
        <p:xfrm>
          <a:off x="621275" y="1599825"/>
          <a:ext cx="3000000" cy="3000000"/>
        </p:xfrm>
        <a:graphic>
          <a:graphicData uri="http://schemas.openxmlformats.org/drawingml/2006/table">
            <a:tbl>
              <a:tblPr>
                <a:noFill/>
                <a:tableStyleId>{47176D80-73A2-47C2-AFB9-9B032E579A85}</a:tableStyleId>
              </a:tblPr>
              <a:tblGrid>
                <a:gridCol w="335800"/>
                <a:gridCol w="641950"/>
                <a:gridCol w="432025"/>
                <a:gridCol w="1044350"/>
                <a:gridCol w="729425"/>
              </a:tblGrid>
              <a:tr h="200025">
                <a:tc>
                  <a:txBody>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ID</a:t>
                      </a:r>
                      <a:endParaRPr b="1"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NAME</a:t>
                      </a:r>
                      <a:endParaRPr b="1"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AGE</a:t>
                      </a:r>
                      <a:endParaRPr b="1"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ADDRESS</a:t>
                      </a:r>
                      <a:endParaRPr b="1"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SALARY</a:t>
                      </a:r>
                      <a:endParaRPr b="1"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r>
              <a:tr h="200025">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Laura</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35</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Ahmedabad</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2000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Keyla</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25</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Delhi</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1500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3</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Cesar</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23</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Kota</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2000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Pablo</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25</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Mumbai</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6500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5</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Heidi</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27</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Bhopal</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8500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6</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Ezequiel</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22</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MP</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4500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7</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Monica</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24</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Indore</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10000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399" name="Google Shape;399;p67"/>
          <p:cNvSpPr txBox="1"/>
          <p:nvPr/>
        </p:nvSpPr>
        <p:spPr>
          <a:xfrm>
            <a:off x="3037950" y="3596375"/>
            <a:ext cx="3000000" cy="10698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441848"/>
                </a:solidFill>
                <a:latin typeface="Courier New"/>
                <a:ea typeface="Courier New"/>
                <a:cs typeface="Courier New"/>
                <a:sym typeface="Courier New"/>
              </a:rPr>
              <a:t>   </a:t>
            </a:r>
            <a:r>
              <a:rPr b="1" lang="en" sz="1150">
                <a:solidFill>
                  <a:srgbClr val="441848"/>
                </a:solidFill>
                <a:latin typeface="Courier New"/>
                <a:ea typeface="Courier New"/>
                <a:cs typeface="Courier New"/>
                <a:sym typeface="Courier New"/>
              </a:rPr>
              <a:t>SELECT </a:t>
            </a:r>
            <a:r>
              <a:rPr lang="en" sz="1150">
                <a:solidFill>
                  <a:srgbClr val="441848"/>
                </a:solidFill>
                <a:latin typeface="Courier New"/>
                <a:ea typeface="Courier New"/>
                <a:cs typeface="Courier New"/>
                <a:sym typeface="Courier New"/>
              </a:rPr>
              <a:t>* </a:t>
            </a:r>
            <a:endParaRPr sz="1150">
              <a:solidFill>
                <a:srgbClr val="441848"/>
              </a:solidFill>
              <a:latin typeface="Courier New"/>
              <a:ea typeface="Courier New"/>
              <a:cs typeface="Courier New"/>
              <a:sym typeface="Courier New"/>
            </a:endParaRPr>
          </a:p>
          <a:p>
            <a:pPr indent="0" lvl="0" marL="0" rtl="0" algn="l">
              <a:spcBef>
                <a:spcPts val="0"/>
              </a:spcBef>
              <a:spcAft>
                <a:spcPts val="0"/>
              </a:spcAft>
              <a:buNone/>
            </a:pPr>
            <a:r>
              <a:rPr lang="en" sz="1150">
                <a:solidFill>
                  <a:srgbClr val="441848"/>
                </a:solidFill>
                <a:latin typeface="Courier New"/>
                <a:ea typeface="Courier New"/>
                <a:cs typeface="Courier New"/>
                <a:sym typeface="Courier New"/>
              </a:rPr>
              <a:t>   FROM CUSTOMERS </a:t>
            </a:r>
            <a:endParaRPr sz="1150">
              <a:solidFill>
                <a:srgbClr val="441848"/>
              </a:solidFill>
              <a:latin typeface="Courier New"/>
              <a:ea typeface="Courier New"/>
              <a:cs typeface="Courier New"/>
              <a:sym typeface="Courier New"/>
            </a:endParaRPr>
          </a:p>
          <a:p>
            <a:pPr indent="0" lvl="0" marL="0" rtl="0" algn="l">
              <a:spcBef>
                <a:spcPts val="0"/>
              </a:spcBef>
              <a:spcAft>
                <a:spcPts val="0"/>
              </a:spcAft>
              <a:buNone/>
            </a:pPr>
            <a:r>
              <a:rPr lang="en" sz="1150">
                <a:solidFill>
                  <a:srgbClr val="441848"/>
                </a:solidFill>
                <a:latin typeface="Courier New"/>
                <a:ea typeface="Courier New"/>
                <a:cs typeface="Courier New"/>
                <a:sym typeface="Courier New"/>
              </a:rPr>
              <a:t>   WHERE ID IN </a:t>
            </a:r>
            <a:r>
              <a:rPr b="1" lang="en" sz="1150">
                <a:solidFill>
                  <a:srgbClr val="441848"/>
                </a:solidFill>
                <a:latin typeface="Courier New"/>
                <a:ea typeface="Courier New"/>
                <a:cs typeface="Courier New"/>
                <a:sym typeface="Courier New"/>
              </a:rPr>
              <a:t>(SELECT</a:t>
            </a:r>
            <a:r>
              <a:rPr lang="en" sz="1150">
                <a:solidFill>
                  <a:srgbClr val="441848"/>
                </a:solidFill>
                <a:latin typeface="Courier New"/>
                <a:ea typeface="Courier New"/>
                <a:cs typeface="Courier New"/>
                <a:sym typeface="Courier New"/>
              </a:rPr>
              <a:t> ID </a:t>
            </a:r>
            <a:endParaRPr sz="1150">
              <a:solidFill>
                <a:srgbClr val="441848"/>
              </a:solidFill>
              <a:latin typeface="Courier New"/>
              <a:ea typeface="Courier New"/>
              <a:cs typeface="Courier New"/>
              <a:sym typeface="Courier New"/>
            </a:endParaRPr>
          </a:p>
          <a:p>
            <a:pPr indent="0" lvl="0" marL="0" rtl="0" algn="l">
              <a:spcBef>
                <a:spcPts val="0"/>
              </a:spcBef>
              <a:spcAft>
                <a:spcPts val="0"/>
              </a:spcAft>
              <a:buNone/>
            </a:pPr>
            <a:r>
              <a:rPr lang="en" sz="1150">
                <a:solidFill>
                  <a:srgbClr val="441848"/>
                </a:solidFill>
                <a:latin typeface="Courier New"/>
                <a:ea typeface="Courier New"/>
                <a:cs typeface="Courier New"/>
                <a:sym typeface="Courier New"/>
              </a:rPr>
              <a:t>         FROM CUSTOMERS </a:t>
            </a:r>
            <a:endParaRPr sz="1150">
              <a:solidFill>
                <a:srgbClr val="441848"/>
              </a:solidFill>
              <a:latin typeface="Courier New"/>
              <a:ea typeface="Courier New"/>
              <a:cs typeface="Courier New"/>
              <a:sym typeface="Courier New"/>
            </a:endParaRPr>
          </a:p>
          <a:p>
            <a:pPr indent="0" lvl="0" marL="25400" marR="25400" rtl="0" algn="l">
              <a:lnSpc>
                <a:spcPct val="115000"/>
              </a:lnSpc>
              <a:spcBef>
                <a:spcPts val="0"/>
              </a:spcBef>
              <a:spcAft>
                <a:spcPts val="0"/>
              </a:spcAft>
              <a:buNone/>
            </a:pPr>
            <a:r>
              <a:rPr lang="en" sz="1150">
                <a:solidFill>
                  <a:srgbClr val="441848"/>
                </a:solidFill>
                <a:latin typeface="Courier New"/>
                <a:ea typeface="Courier New"/>
                <a:cs typeface="Courier New"/>
                <a:sym typeface="Courier New"/>
              </a:rPr>
              <a:t>         WHERE SALARY &gt; 4500</a:t>
            </a:r>
            <a:r>
              <a:rPr b="1" lang="en" sz="1150">
                <a:solidFill>
                  <a:srgbClr val="441848"/>
                </a:solidFill>
                <a:latin typeface="Courier New"/>
                <a:ea typeface="Courier New"/>
                <a:cs typeface="Courier New"/>
                <a:sym typeface="Courier New"/>
              </a:rPr>
              <a:t>)</a:t>
            </a:r>
            <a:r>
              <a:rPr lang="en" sz="1150">
                <a:solidFill>
                  <a:srgbClr val="441848"/>
                </a:solidFill>
                <a:latin typeface="Courier New"/>
                <a:ea typeface="Courier New"/>
                <a:cs typeface="Courier New"/>
                <a:sym typeface="Courier New"/>
              </a:rPr>
              <a:t> ;</a:t>
            </a:r>
            <a:endParaRPr sz="1150">
              <a:solidFill>
                <a:srgbClr val="441848"/>
              </a:solidFill>
              <a:latin typeface="Courier New"/>
              <a:ea typeface="Courier New"/>
              <a:cs typeface="Courier New"/>
              <a:sym typeface="Courier New"/>
            </a:endParaRPr>
          </a:p>
        </p:txBody>
      </p:sp>
      <p:graphicFrame>
        <p:nvGraphicFramePr>
          <p:cNvPr id="400" name="Google Shape;400;p67"/>
          <p:cNvGraphicFramePr/>
          <p:nvPr/>
        </p:nvGraphicFramePr>
        <p:xfrm>
          <a:off x="5024950" y="1904625"/>
          <a:ext cx="3000000" cy="3000000"/>
        </p:xfrm>
        <a:graphic>
          <a:graphicData uri="http://schemas.openxmlformats.org/drawingml/2006/table">
            <a:tbl>
              <a:tblPr>
                <a:noFill/>
                <a:tableStyleId>{47176D80-73A2-47C2-AFB9-9B032E579A85}</a:tableStyleId>
              </a:tblPr>
              <a:tblGrid>
                <a:gridCol w="335800"/>
                <a:gridCol w="641950"/>
                <a:gridCol w="432025"/>
                <a:gridCol w="1044350"/>
                <a:gridCol w="729425"/>
              </a:tblGrid>
              <a:tr h="200025">
                <a:tc>
                  <a:txBody>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ID</a:t>
                      </a:r>
                      <a:endParaRPr b="1"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NAME</a:t>
                      </a:r>
                      <a:endParaRPr b="1"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AGE</a:t>
                      </a:r>
                      <a:endParaRPr b="1"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ADDRESS</a:t>
                      </a:r>
                      <a:endParaRPr b="1"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lnSpc>
                          <a:spcPct val="115000"/>
                        </a:lnSpc>
                        <a:spcBef>
                          <a:spcPts val="0"/>
                        </a:spcBef>
                        <a:spcAft>
                          <a:spcPts val="0"/>
                        </a:spcAft>
                        <a:buNone/>
                      </a:pPr>
                      <a:r>
                        <a:rPr b="1" lang="en" sz="1000">
                          <a:latin typeface="Montserrat"/>
                          <a:ea typeface="Montserrat"/>
                          <a:cs typeface="Montserrat"/>
                          <a:sym typeface="Montserrat"/>
                        </a:rPr>
                        <a:t>SALARY</a:t>
                      </a:r>
                      <a:endParaRPr b="1"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r>
              <a:tr h="200025">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4</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Pablo</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25</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Mumbai</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6500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5</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Heidi</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27</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Bhopal</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8500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7</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Monica</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24</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Indore</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ontserrat"/>
                          <a:ea typeface="Montserrat"/>
                          <a:cs typeface="Montserrat"/>
                          <a:sym typeface="Montserrat"/>
                        </a:rPr>
                        <a:t>10000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01" name="Google Shape;401;p67"/>
          <p:cNvSpPr/>
          <p:nvPr/>
        </p:nvSpPr>
        <p:spPr>
          <a:xfrm rot="5400000">
            <a:off x="2107425" y="3524675"/>
            <a:ext cx="780300" cy="923700"/>
          </a:xfrm>
          <a:prstGeom prst="bentUpArrow">
            <a:avLst>
              <a:gd fmla="val 25000" name="adj1"/>
              <a:gd fmla="val 17929" name="adj2"/>
              <a:gd fmla="val 27115" name="adj3"/>
            </a:avLst>
          </a:prstGeom>
          <a:solidFill>
            <a:srgbClr val="FFD600">
              <a:alpha val="29049"/>
            </a:srgbClr>
          </a:solidFill>
          <a:ln cap="flat" cmpd="sng" w="9525">
            <a:solidFill>
              <a:srgbClr val="FFD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7"/>
          <p:cNvSpPr/>
          <p:nvPr/>
        </p:nvSpPr>
        <p:spPr>
          <a:xfrm>
            <a:off x="6125425" y="3524675"/>
            <a:ext cx="780300" cy="923700"/>
          </a:xfrm>
          <a:prstGeom prst="bentUpArrow">
            <a:avLst>
              <a:gd fmla="val 25000" name="adj1"/>
              <a:gd fmla="val 17929" name="adj2"/>
              <a:gd fmla="val 27115" name="adj3"/>
            </a:avLst>
          </a:prstGeom>
          <a:solidFill>
            <a:srgbClr val="FFD600">
              <a:alpha val="29049"/>
            </a:srgbClr>
          </a:solidFill>
          <a:ln cap="flat" cmpd="sng" w="9525">
            <a:solidFill>
              <a:srgbClr val="FFD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1"/>
          <p:cNvSpPr txBox="1"/>
          <p:nvPr/>
        </p:nvSpPr>
        <p:spPr>
          <a:xfrm>
            <a:off x="1500000" y="1842300"/>
            <a:ext cx="6144000" cy="14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8E7E3"/>
                </a:solidFill>
              </a:rPr>
              <a:t>🐱‍💻</a:t>
            </a: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b="1" sz="3600">
              <a:solidFill>
                <a:srgbClr val="441848"/>
              </a:solidFill>
              <a:latin typeface="Montserrat"/>
              <a:ea typeface="Montserrat"/>
              <a:cs typeface="Montserrat"/>
              <a:sym typeface="Montserrat"/>
            </a:endParaRPr>
          </a:p>
        </p:txBody>
      </p:sp>
      <p:pic>
        <p:nvPicPr>
          <p:cNvPr id="170" name="Google Shape;170;p41"/>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71" name="Google Shape;171;p41"/>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8"/>
          <p:cNvSpPr txBox="1"/>
          <p:nvPr/>
        </p:nvSpPr>
        <p:spPr>
          <a:xfrm>
            <a:off x="1500000" y="1886550"/>
            <a:ext cx="6144000" cy="137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CheatSheet</a:t>
            </a:r>
            <a:r>
              <a:rPr b="1" lang="en" sz="3600">
                <a:solidFill>
                  <a:srgbClr val="441848"/>
                </a:solidFill>
                <a:latin typeface="Montserrat"/>
                <a:ea typeface="Montserrat"/>
                <a:cs typeface="Montserrat"/>
                <a:sym typeface="Montserrat"/>
              </a:rPr>
              <a:t>:</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u="sng">
                <a:solidFill>
                  <a:schemeClr val="hlink"/>
                </a:solidFill>
                <a:latin typeface="Montserrat"/>
                <a:ea typeface="Montserrat"/>
                <a:cs typeface="Montserrat"/>
                <a:sym typeface="Montserrat"/>
                <a:hlinkClick r:id="rId3"/>
              </a:rPr>
              <a:t>SQL JOINs Cheat Sheet</a:t>
            </a:r>
            <a:endParaRPr b="1" sz="3600">
              <a:solidFill>
                <a:srgbClr val="441848"/>
              </a:solidFill>
              <a:latin typeface="Montserrat"/>
              <a:ea typeface="Montserrat"/>
              <a:cs typeface="Montserrat"/>
              <a:sym typeface="Montserrat"/>
            </a:endParaRPr>
          </a:p>
        </p:txBody>
      </p:sp>
      <p:pic>
        <p:nvPicPr>
          <p:cNvPr id="408" name="Google Shape;408;p68"/>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409" name="Google Shape;409;p68"/>
          <p:cNvPicPr preferRelativeResize="0"/>
          <p:nvPr/>
        </p:nvPicPr>
        <p:blipFill>
          <a:blip r:embed="rId5">
            <a:alphaModFix/>
          </a:blip>
          <a:stretch>
            <a:fillRect/>
          </a:stretch>
        </p:blipFill>
        <p:spPr>
          <a:xfrm>
            <a:off x="8153775" y="4767850"/>
            <a:ext cx="802874" cy="185675"/>
          </a:xfrm>
          <a:prstGeom prst="rect">
            <a:avLst/>
          </a:prstGeom>
          <a:noFill/>
          <a:ln>
            <a:noFill/>
          </a:ln>
        </p:spPr>
      </p:pic>
      <p:sp>
        <p:nvSpPr>
          <p:cNvPr id="410" name="Google Shape;410;p68"/>
          <p:cNvSpPr txBox="1"/>
          <p:nvPr/>
        </p:nvSpPr>
        <p:spPr>
          <a:xfrm>
            <a:off x="323650" y="45842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441848"/>
                </a:solidFill>
                <a:latin typeface="Montserrat"/>
                <a:ea typeface="Montserrat"/>
                <a:cs typeface="Montserrat"/>
                <a:sym typeface="Montserrat"/>
              </a:rPr>
              <a:t>Fuente: </a:t>
            </a:r>
            <a:r>
              <a:rPr lang="en" sz="1200">
                <a:solidFill>
                  <a:srgbClr val="441848"/>
                </a:solidFill>
                <a:uFill>
                  <a:noFill/>
                </a:uFill>
                <a:latin typeface="Montserrat"/>
                <a:ea typeface="Montserrat"/>
                <a:cs typeface="Montserrat"/>
                <a:sym typeface="Montserrat"/>
                <a:hlinkClick r:id="rId6">
                  <a:extLst>
                    <a:ext uri="{A12FA001-AC4F-418D-AE19-62706E023703}">
                      <ahyp:hlinkClr val="tx"/>
                    </a:ext>
                  </a:extLst>
                </a:hlinkClick>
              </a:rPr>
              <a:t>LearnSQL.com Team</a:t>
            </a:r>
            <a:endParaRPr sz="1200">
              <a:solidFill>
                <a:srgbClr val="441848"/>
              </a:solidFill>
              <a:uFill>
                <a:noFill/>
              </a:uFill>
              <a:latin typeface="Montserrat"/>
              <a:ea typeface="Montserrat"/>
              <a:cs typeface="Montserrat"/>
              <a:sym typeface="Montserrat"/>
              <a:hlinkClick r:id="rId7">
                <a:extLst>
                  <a:ext uri="{A12FA001-AC4F-418D-AE19-62706E023703}">
                    <ahyp:hlinkClr val="tx"/>
                  </a:ext>
                </a:extLst>
              </a:hlinkClick>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9"/>
          <p:cNvSpPr txBox="1"/>
          <p:nvPr/>
        </p:nvSpPr>
        <p:spPr>
          <a:xfrm>
            <a:off x="1500000" y="1886550"/>
            <a:ext cx="6144000" cy="137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Notebook:</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u="sng">
                <a:solidFill>
                  <a:schemeClr val="hlink"/>
                </a:solidFill>
                <a:latin typeface="Montserrat"/>
                <a:ea typeface="Montserrat"/>
                <a:cs typeface="Montserrat"/>
                <a:sym typeface="Montserrat"/>
                <a:hlinkClick r:id="rId3"/>
              </a:rPr>
              <a:t>Join_Subconsultas</a:t>
            </a:r>
            <a:endParaRPr b="1" sz="3600">
              <a:solidFill>
                <a:srgbClr val="441848"/>
              </a:solidFill>
              <a:latin typeface="Montserrat"/>
              <a:ea typeface="Montserrat"/>
              <a:cs typeface="Montserrat"/>
              <a:sym typeface="Montserrat"/>
            </a:endParaRPr>
          </a:p>
        </p:txBody>
      </p:sp>
      <p:pic>
        <p:nvPicPr>
          <p:cNvPr id="416" name="Google Shape;416;p69"/>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417" name="Google Shape;417;p69"/>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0"/>
          <p:cNvSpPr txBox="1"/>
          <p:nvPr/>
        </p:nvSpPr>
        <p:spPr>
          <a:xfrm>
            <a:off x="1500000" y="1794750"/>
            <a:ext cx="6144000" cy="155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Challen</a:t>
            </a:r>
            <a:r>
              <a:rPr b="1" lang="en" sz="3600">
                <a:solidFill>
                  <a:srgbClr val="441848"/>
                </a:solidFill>
                <a:latin typeface="Montserrat"/>
                <a:ea typeface="Montserrat"/>
                <a:cs typeface="Montserrat"/>
                <a:sym typeface="Montserrat"/>
              </a:rPr>
              <a:t>ge: </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u="sng">
                <a:solidFill>
                  <a:schemeClr val="hlink"/>
                </a:solidFill>
                <a:latin typeface="Montserrat"/>
                <a:ea typeface="Montserrat"/>
                <a:cs typeface="Montserrat"/>
                <a:sym typeface="Montserrat"/>
                <a:hlinkClick r:id="rId3"/>
              </a:rPr>
              <a:t>Joins y Subconsultas</a:t>
            </a:r>
            <a:endParaRPr b="1" sz="3600">
              <a:solidFill>
                <a:srgbClr val="441848"/>
              </a:solidFill>
              <a:latin typeface="Montserrat"/>
              <a:ea typeface="Montserrat"/>
              <a:cs typeface="Montserrat"/>
              <a:sym typeface="Montserrat"/>
            </a:endParaRPr>
          </a:p>
        </p:txBody>
      </p:sp>
      <p:pic>
        <p:nvPicPr>
          <p:cNvPr id="423" name="Google Shape;423;p70"/>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424" name="Google Shape;424;p70"/>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2"/>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a:p>
        </p:txBody>
      </p:sp>
      <p:pic>
        <p:nvPicPr>
          <p:cNvPr id="177" name="Google Shape;177;p4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78" name="Google Shape;178;p42"/>
          <p:cNvSpPr txBox="1"/>
          <p:nvPr/>
        </p:nvSpPr>
        <p:spPr>
          <a:xfrm>
            <a:off x="502950" y="1378275"/>
            <a:ext cx="8220900" cy="3069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Empezaremos</a:t>
            </a:r>
            <a:r>
              <a:rPr b="1" lang="en" sz="1600">
                <a:solidFill>
                  <a:schemeClr val="dk1"/>
                </a:solidFill>
                <a:latin typeface="Montserrat"/>
                <a:ea typeface="Montserrat"/>
                <a:cs typeface="Montserrat"/>
                <a:sym typeface="Montserrat"/>
              </a:rPr>
              <a:t> estudiando</a:t>
            </a:r>
            <a:r>
              <a:rPr lang="en" sz="1600">
                <a:solidFill>
                  <a:srgbClr val="E8E7E3"/>
                </a:solidFill>
              </a:rPr>
              <a:t>🐱‍💻</a:t>
            </a:r>
            <a:r>
              <a:rPr lang="en" sz="1600">
                <a:solidFill>
                  <a:schemeClr val="dk1"/>
                </a:solidFill>
                <a:latin typeface="Montserrat"/>
                <a:ea typeface="Montserrat"/>
                <a:cs typeface="Montserrat"/>
                <a:sym typeface="Montserrat"/>
              </a:rPr>
              <a:t> la presentación de </a:t>
            </a:r>
            <a:r>
              <a:rPr b="1" lang="en" sz="1600">
                <a:solidFill>
                  <a:schemeClr val="dk1"/>
                </a:solidFill>
                <a:latin typeface="Montserrat"/>
                <a:ea typeface="Montserrat"/>
                <a:cs typeface="Montserrat"/>
                <a:sym typeface="Montserrat"/>
              </a:rPr>
              <a:t>JOINS</a:t>
            </a:r>
            <a:r>
              <a:rPr lang="en" sz="1600">
                <a:solidFill>
                  <a:schemeClr val="dk1"/>
                </a:solidFill>
                <a:latin typeface="Montserrat"/>
                <a:ea typeface="Montserrat"/>
                <a:cs typeface="Montserrat"/>
                <a:sym typeface="Montserrat"/>
              </a:rPr>
              <a:t>🤖💜  donde h</a:t>
            </a:r>
            <a:r>
              <a:rPr lang="en" sz="1600">
                <a:solidFill>
                  <a:schemeClr val="dk1"/>
                </a:solidFill>
                <a:latin typeface="Montserrat"/>
                <a:ea typeface="Montserrat"/>
                <a:cs typeface="Montserrat"/>
                <a:sym typeface="Montserrat"/>
              </a:rPr>
              <a:t>aremos una </a:t>
            </a:r>
            <a:r>
              <a:rPr lang="en" sz="1600">
                <a:solidFill>
                  <a:schemeClr val="dk1"/>
                </a:solidFill>
                <a:latin typeface="Montserrat"/>
                <a:ea typeface="Montserrat"/>
                <a:cs typeface="Montserrat"/>
                <a:sym typeface="Montserrat"/>
              </a:rPr>
              <a:t>exploración</a:t>
            </a:r>
            <a:r>
              <a:rPr lang="en" sz="1600">
                <a:solidFill>
                  <a:schemeClr val="dk1"/>
                </a:solidFill>
                <a:latin typeface="Montserrat"/>
                <a:ea typeface="Montserrat"/>
                <a:cs typeface="Montserrat"/>
                <a:sym typeface="Montserrat"/>
              </a:rPr>
              <a:t> sobre las formas de combinar tablas dentro de una Base de Datos</a:t>
            </a:r>
            <a:r>
              <a:rPr lang="en" sz="1600">
                <a:solidFill>
                  <a:schemeClr val="dk1"/>
                </a:solidFill>
                <a:latin typeface="Montserrat"/>
                <a:ea typeface="Montserrat"/>
                <a:cs typeface="Montserrat"/>
                <a:sym typeface="Montserrat"/>
              </a:rPr>
              <a:t>📊💜. </a:t>
            </a:r>
            <a:endParaRPr sz="1600">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Después, haremos un </a:t>
            </a:r>
            <a:r>
              <a:rPr b="1" lang="en" sz="1600">
                <a:solidFill>
                  <a:schemeClr val="dk1"/>
                </a:solidFill>
                <a:latin typeface="Montserrat"/>
                <a:ea typeface="Montserrat"/>
                <a:cs typeface="Montserrat"/>
                <a:sym typeface="Montserrat"/>
              </a:rPr>
              <a:t>challenge</a:t>
            </a:r>
            <a:r>
              <a:rPr lang="en" sz="1600">
                <a:solidFill>
                  <a:srgbClr val="E8E7E3"/>
                </a:solidFill>
              </a:rPr>
              <a:t>🐱‍💻</a:t>
            </a:r>
            <a:r>
              <a:rPr lang="en" sz="1600">
                <a:solidFill>
                  <a:schemeClr val="dk1"/>
                </a:solidFill>
                <a:latin typeface="Montserrat"/>
                <a:ea typeface="Montserrat"/>
                <a:cs typeface="Montserrat"/>
                <a:sym typeface="Montserrat"/>
              </a:rPr>
              <a:t>, para reforzar los conocimientos de Bases de Datos Relacionales en referencia a </a:t>
            </a:r>
            <a:r>
              <a:rPr b="1" lang="en" sz="1600">
                <a:solidFill>
                  <a:schemeClr val="dk1"/>
                </a:solidFill>
                <a:latin typeface="Montserrat"/>
                <a:ea typeface="Montserrat"/>
                <a:cs typeface="Montserrat"/>
                <a:sym typeface="Montserrat"/>
              </a:rPr>
              <a:t>las formas comunes de unir dos tablas</a:t>
            </a:r>
            <a:r>
              <a:rPr b="1" lang="en" sz="1600">
                <a:solidFill>
                  <a:schemeClr val="dk1"/>
                </a:solidFill>
                <a:latin typeface="Montserrat"/>
                <a:ea typeface="Montserrat"/>
                <a:cs typeface="Montserrat"/>
                <a:sym typeface="Montserrat"/>
              </a:rPr>
              <a:t>.</a:t>
            </a:r>
            <a:endParaRPr b="1" sz="16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chemeClr val="dk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Por último, daremos un breve espacio para </a:t>
            </a:r>
            <a:r>
              <a:rPr b="1" lang="en" sz="1600">
                <a:solidFill>
                  <a:schemeClr val="dk1"/>
                </a:solidFill>
                <a:latin typeface="Montserrat"/>
                <a:ea typeface="Montserrat"/>
                <a:cs typeface="Montserrat"/>
                <a:sym typeface="Montserrat"/>
              </a:rPr>
              <a:t>preguntas</a:t>
            </a:r>
            <a:r>
              <a:rPr lang="en" sz="1600">
                <a:solidFill>
                  <a:schemeClr val="dk1"/>
                </a:solidFill>
                <a:latin typeface="Montserrat"/>
                <a:ea typeface="Montserrat"/>
                <a:cs typeface="Montserrat"/>
                <a:sym typeface="Montserrat"/>
              </a:rPr>
              <a:t> y </a:t>
            </a:r>
            <a:r>
              <a:rPr b="1" lang="en" sz="1600">
                <a:solidFill>
                  <a:schemeClr val="dk1"/>
                </a:solidFill>
                <a:latin typeface="Montserrat"/>
                <a:ea typeface="Montserrat"/>
                <a:cs typeface="Montserrat"/>
                <a:sym typeface="Montserrat"/>
              </a:rPr>
              <a:t>conclusiones</a:t>
            </a:r>
            <a:r>
              <a:rPr lang="en" sz="1600">
                <a:solidFill>
                  <a:srgbClr val="E8E7E3"/>
                </a:solidFill>
              </a:rPr>
              <a:t>🐱‍💻</a:t>
            </a:r>
            <a:r>
              <a:rPr lang="en" sz="1600">
                <a:solidFill>
                  <a:schemeClr val="dk1"/>
                </a:solidFill>
                <a:latin typeface="Montserrat"/>
                <a:ea typeface="Montserrat"/>
                <a:cs typeface="Montserrat"/>
                <a:sym typeface="Montserrat"/>
              </a:rPr>
              <a:t>.</a:t>
            </a:r>
            <a:endParaRPr sz="16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3"/>
          <p:cNvSpPr txBox="1"/>
          <p:nvPr/>
        </p:nvSpPr>
        <p:spPr>
          <a:xfrm>
            <a:off x="377250" y="973200"/>
            <a:ext cx="8389500" cy="371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100">
                <a:solidFill>
                  <a:srgbClr val="1F1F1F"/>
                </a:solidFill>
                <a:highlight>
                  <a:srgbClr val="FFFFFF"/>
                </a:highlight>
                <a:latin typeface="Montserrat"/>
                <a:ea typeface="Montserrat"/>
                <a:cs typeface="Montserrat"/>
                <a:sym typeface="Montserrat"/>
              </a:rPr>
              <a:t>6:30 - 6:35</a:t>
            </a:r>
            <a:r>
              <a:rPr b="1" lang="en" sz="2100">
                <a:solidFill>
                  <a:srgbClr val="1F1F1F"/>
                </a:solidFill>
                <a:highlight>
                  <a:srgbClr val="FFFFFF"/>
                </a:highlight>
                <a:latin typeface="Montserrat"/>
                <a:ea typeface="Montserrat"/>
                <a:cs typeface="Montserrat"/>
                <a:sym typeface="Montserrat"/>
              </a:rPr>
              <a:t> </a:t>
            </a:r>
            <a:r>
              <a:rPr lang="en" sz="2100">
                <a:solidFill>
                  <a:srgbClr val="1F1F1F"/>
                </a:solidFill>
                <a:highlight>
                  <a:srgbClr val="FFFFFF"/>
                </a:highlight>
                <a:latin typeface="Montserrat"/>
                <a:ea typeface="Montserrat"/>
                <a:cs typeface="Montserrat"/>
                <a:sym typeface="Montserrat"/>
              </a:rPr>
              <a:t>PM</a:t>
            </a:r>
            <a:r>
              <a:rPr b="1" lang="en" sz="2100">
                <a:solidFill>
                  <a:srgbClr val="1F1F1F"/>
                </a:solidFill>
                <a:highlight>
                  <a:srgbClr val="FFFFFF"/>
                </a:highlight>
                <a:latin typeface="Montserrat"/>
                <a:ea typeface="Montserrat"/>
                <a:cs typeface="Montserrat"/>
                <a:sym typeface="Montserrat"/>
              </a:rPr>
              <a:t> Saludos </a:t>
            </a:r>
            <a:r>
              <a:rPr lang="en" sz="2100">
                <a:solidFill>
                  <a:srgbClr val="1F1F1F"/>
                </a:solidFill>
                <a:highlight>
                  <a:srgbClr val="FFFFFF"/>
                </a:highlight>
                <a:latin typeface="Montserrat"/>
                <a:ea typeface="Montserrat"/>
                <a:cs typeface="Montserrat"/>
                <a:sym typeface="Montserrat"/>
              </a:rPr>
              <a:t>y</a:t>
            </a:r>
            <a:r>
              <a:rPr b="1" lang="en" sz="2100">
                <a:solidFill>
                  <a:srgbClr val="1F1F1F"/>
                </a:solidFill>
                <a:highlight>
                  <a:srgbClr val="FFFFFF"/>
                </a:highlight>
                <a:latin typeface="Montserrat"/>
                <a:ea typeface="Montserrat"/>
                <a:cs typeface="Montserrat"/>
                <a:sym typeface="Montserrat"/>
              </a:rPr>
              <a:t> anuncios.</a:t>
            </a:r>
            <a:endParaRPr b="1" sz="21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None/>
            </a:pPr>
            <a:r>
              <a:rPr lang="en" sz="2100">
                <a:solidFill>
                  <a:srgbClr val="1F1F1F"/>
                </a:solidFill>
                <a:highlight>
                  <a:schemeClr val="lt1"/>
                </a:highlight>
                <a:latin typeface="Montserrat"/>
                <a:ea typeface="Montserrat"/>
                <a:cs typeface="Montserrat"/>
                <a:sym typeface="Montserrat"/>
              </a:rPr>
              <a:t>6:35 - 6:40</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 </a:t>
            </a:r>
            <a:r>
              <a:rPr b="1" lang="en" sz="2100">
                <a:solidFill>
                  <a:srgbClr val="1F1F1F"/>
                </a:solidFill>
                <a:highlight>
                  <a:schemeClr val="lt1"/>
                </a:highlight>
                <a:latin typeface="Montserrat"/>
                <a:ea typeface="Montserrat"/>
                <a:cs typeface="Montserrat"/>
                <a:sym typeface="Montserrat"/>
              </a:rPr>
              <a:t>Objetivos </a:t>
            </a:r>
            <a:r>
              <a:rPr lang="en" sz="2100">
                <a:solidFill>
                  <a:srgbClr val="1F1F1F"/>
                </a:solidFill>
                <a:highlight>
                  <a:schemeClr val="lt1"/>
                </a:highlight>
                <a:latin typeface="Montserrat"/>
                <a:ea typeface="Montserrat"/>
                <a:cs typeface="Montserrat"/>
                <a:sym typeface="Montserrat"/>
              </a:rPr>
              <a:t>de</a:t>
            </a:r>
            <a:r>
              <a:rPr b="1" lang="en" sz="2100">
                <a:solidFill>
                  <a:srgbClr val="1F1F1F"/>
                </a:solidFill>
                <a:highlight>
                  <a:schemeClr val="lt1"/>
                </a:highlight>
                <a:latin typeface="Montserrat"/>
                <a:ea typeface="Montserrat"/>
                <a:cs typeface="Montserrat"/>
                <a:sym typeface="Montserrat"/>
              </a:rPr>
              <a:t> aprendizaje.</a:t>
            </a:r>
            <a:endParaRPr b="1"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6:40 - 7:10</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 Presentación:</a:t>
            </a:r>
            <a:r>
              <a:rPr b="1" lang="en" sz="2100">
                <a:solidFill>
                  <a:srgbClr val="1F1F1F"/>
                </a:solidFill>
                <a:highlight>
                  <a:schemeClr val="lt1"/>
                </a:highlight>
                <a:latin typeface="Montserrat"/>
                <a:ea typeface="Montserrat"/>
                <a:cs typeface="Montserrat"/>
                <a:sym typeface="Montserrat"/>
              </a:rPr>
              <a:t> Joins y Subconsultas</a:t>
            </a:r>
            <a:endParaRPr b="1"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7:10 - 8:10  PM Notebook</a:t>
            </a:r>
            <a:endParaRPr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8:10 - 8:25 PM</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BREAK.</a:t>
            </a:r>
            <a:endParaRPr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8:25 - 9:25</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Challenge</a:t>
            </a:r>
            <a:endParaRPr b="1" sz="21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9:25 - 9:30 PM</a:t>
            </a:r>
            <a:r>
              <a:rPr b="1" lang="en" sz="2100">
                <a:solidFill>
                  <a:srgbClr val="1F1F1F"/>
                </a:solidFill>
                <a:highlight>
                  <a:schemeClr val="lt1"/>
                </a:highlight>
                <a:latin typeface="Montserrat"/>
                <a:ea typeface="Montserrat"/>
                <a:cs typeface="Montserrat"/>
                <a:sym typeface="Montserrat"/>
              </a:rPr>
              <a:t>  Conclusiones.</a:t>
            </a:r>
            <a:endParaRPr b="1" sz="2100">
              <a:solidFill>
                <a:srgbClr val="1F1F1F"/>
              </a:solidFill>
              <a:highlight>
                <a:schemeClr val="lt1"/>
              </a:highlight>
              <a:latin typeface="Montserrat"/>
              <a:ea typeface="Montserrat"/>
              <a:cs typeface="Montserrat"/>
              <a:sym typeface="Montserrat"/>
            </a:endParaRPr>
          </a:p>
        </p:txBody>
      </p:sp>
      <p:sp>
        <p:nvSpPr>
          <p:cNvPr id="184" name="Google Shape;184;p43"/>
          <p:cNvSpPr txBox="1"/>
          <p:nvPr/>
        </p:nvSpPr>
        <p:spPr>
          <a:xfrm>
            <a:off x="548850" y="2229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a:p>
        </p:txBody>
      </p:sp>
      <p:pic>
        <p:nvPicPr>
          <p:cNvPr id="185" name="Google Shape;185;p43"/>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86" name="Google Shape;186;p43"/>
          <p:cNvPicPr preferRelativeResize="0"/>
          <p:nvPr/>
        </p:nvPicPr>
        <p:blipFill>
          <a:blip r:embed="rId4">
            <a:alphaModFix/>
          </a:blip>
          <a:stretch>
            <a:fillRect/>
          </a:stretch>
        </p:blipFill>
        <p:spPr>
          <a:xfrm>
            <a:off x="7534375" y="3034200"/>
            <a:ext cx="1352075" cy="1352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44"/>
          <p:cNvPicPr preferRelativeResize="0"/>
          <p:nvPr/>
        </p:nvPicPr>
        <p:blipFill>
          <a:blip r:embed="rId3">
            <a:alphaModFix/>
          </a:blip>
          <a:stretch>
            <a:fillRect/>
          </a:stretch>
        </p:blipFill>
        <p:spPr>
          <a:xfrm>
            <a:off x="0" y="1512060"/>
            <a:ext cx="2650150" cy="3402840"/>
          </a:xfrm>
          <a:prstGeom prst="rect">
            <a:avLst/>
          </a:prstGeom>
          <a:noFill/>
          <a:ln>
            <a:noFill/>
          </a:ln>
        </p:spPr>
      </p:pic>
      <p:sp>
        <p:nvSpPr>
          <p:cNvPr id="192" name="Google Shape;192;p44"/>
          <p:cNvSpPr txBox="1"/>
          <p:nvPr/>
        </p:nvSpPr>
        <p:spPr>
          <a:xfrm>
            <a:off x="428225" y="3170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Temas</a:t>
            </a:r>
            <a:endParaRPr b="1" sz="3600">
              <a:solidFill>
                <a:srgbClr val="441848"/>
              </a:solidFill>
              <a:latin typeface="Montserrat"/>
              <a:ea typeface="Montserrat"/>
              <a:cs typeface="Montserrat"/>
              <a:sym typeface="Montserrat"/>
            </a:endParaRPr>
          </a:p>
        </p:txBody>
      </p:sp>
      <p:pic>
        <p:nvPicPr>
          <p:cNvPr id="193" name="Google Shape;193;p44"/>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194" name="Google Shape;194;p44"/>
          <p:cNvSpPr txBox="1"/>
          <p:nvPr/>
        </p:nvSpPr>
        <p:spPr>
          <a:xfrm>
            <a:off x="2179275" y="948550"/>
            <a:ext cx="6306600" cy="3766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D9D9D9"/>
              </a:buClr>
              <a:buSzPts val="1600"/>
              <a:buFont typeface="Montserrat"/>
              <a:buAutoNum type="arabicPeriod"/>
            </a:pPr>
            <a:r>
              <a:rPr b="1" lang="en" sz="1600">
                <a:solidFill>
                  <a:srgbClr val="D9D9D9"/>
                </a:solidFill>
                <a:highlight>
                  <a:srgbClr val="FFFFFF"/>
                </a:highlight>
                <a:latin typeface="Montserrat"/>
                <a:ea typeface="Montserrat"/>
                <a:cs typeface="Montserrat"/>
                <a:sym typeface="Montserrat"/>
              </a:rPr>
              <a:t>Llaves Primarias y </a:t>
            </a:r>
            <a:r>
              <a:rPr b="1" lang="en" sz="1600">
                <a:solidFill>
                  <a:srgbClr val="D9D9D9"/>
                </a:solidFill>
                <a:highlight>
                  <a:srgbClr val="FFFFFF"/>
                </a:highlight>
                <a:latin typeface="Montserrat"/>
                <a:ea typeface="Montserrat"/>
                <a:cs typeface="Montserrat"/>
                <a:sym typeface="Montserrat"/>
              </a:rPr>
              <a:t>Foráneas</a:t>
            </a:r>
            <a:endParaRPr b="1" sz="1600">
              <a:solidFill>
                <a:srgbClr val="D9D9D9"/>
              </a:solidFill>
              <a:highlight>
                <a:srgbClr val="FFFFFF"/>
              </a:highlight>
              <a:latin typeface="Montserrat"/>
              <a:ea typeface="Montserrat"/>
              <a:cs typeface="Montserrat"/>
              <a:sym typeface="Montserrat"/>
            </a:endParaRPr>
          </a:p>
          <a:p>
            <a:pPr indent="-330200" lvl="0" marL="457200" marR="0" rtl="0" algn="l">
              <a:lnSpc>
                <a:spcPct val="150000"/>
              </a:lnSpc>
              <a:spcBef>
                <a:spcPts val="1000"/>
              </a:spcBef>
              <a:spcAft>
                <a:spcPts val="0"/>
              </a:spcAft>
              <a:buClr>
                <a:srgbClr val="D9D9D9"/>
              </a:buClr>
              <a:buSzPts val="1600"/>
              <a:buFont typeface="Montserrat"/>
              <a:buAutoNum type="arabicPeriod"/>
            </a:pPr>
            <a:r>
              <a:rPr b="1" lang="en" sz="1600">
                <a:solidFill>
                  <a:srgbClr val="D9D9D9"/>
                </a:solidFill>
                <a:highlight>
                  <a:srgbClr val="FFFFFF"/>
                </a:highlight>
                <a:latin typeface="Montserrat"/>
                <a:ea typeface="Montserrat"/>
                <a:cs typeface="Montserrat"/>
                <a:sym typeface="Montserrat"/>
              </a:rPr>
              <a:t>JOINS</a:t>
            </a:r>
            <a:endParaRPr b="1" sz="1600">
              <a:solidFill>
                <a:srgbClr val="D9D9D9"/>
              </a:solidFill>
              <a:highlight>
                <a:srgbClr val="FFFFFF"/>
              </a:highlight>
              <a:latin typeface="Montserrat"/>
              <a:ea typeface="Montserrat"/>
              <a:cs typeface="Montserrat"/>
              <a:sym typeface="Montserrat"/>
            </a:endParaRPr>
          </a:p>
          <a:p>
            <a:pPr indent="-330200" lvl="0" marL="457200" marR="0" rtl="0" algn="l">
              <a:lnSpc>
                <a:spcPct val="150000"/>
              </a:lnSpc>
              <a:spcBef>
                <a:spcPts val="1000"/>
              </a:spcBef>
              <a:spcAft>
                <a:spcPts val="1000"/>
              </a:spcAft>
              <a:buClr>
                <a:srgbClr val="1F1F1F"/>
              </a:buClr>
              <a:buSzPts val="1600"/>
              <a:buFont typeface="Montserrat"/>
              <a:buAutoNum type="arabicPeriod"/>
            </a:pPr>
            <a:r>
              <a:rPr b="1" lang="en" sz="1600">
                <a:solidFill>
                  <a:srgbClr val="1F1F1F"/>
                </a:solidFill>
                <a:highlight>
                  <a:srgbClr val="FFFFFF"/>
                </a:highlight>
                <a:latin typeface="Montserrat"/>
                <a:ea typeface="Montserrat"/>
                <a:cs typeface="Montserrat"/>
                <a:sym typeface="Montserrat"/>
              </a:rPr>
              <a:t>Subconsultas</a:t>
            </a:r>
            <a:endParaRPr b="1" sz="1600">
              <a:solidFill>
                <a:srgbClr val="1F1F1F"/>
              </a:solidFill>
              <a:highlight>
                <a:schemeClr val="lt1"/>
              </a:highlight>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5"/>
          <p:cNvSpPr txBox="1"/>
          <p:nvPr/>
        </p:nvSpPr>
        <p:spPr>
          <a:xfrm>
            <a:off x="1665750" y="1188150"/>
            <a:ext cx="5812500" cy="185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Recursos y meta-recursos de aprendizaje.</a:t>
            </a:r>
            <a:endParaRPr/>
          </a:p>
        </p:txBody>
      </p:sp>
      <p:pic>
        <p:nvPicPr>
          <p:cNvPr id="200" name="Google Shape;200;p45"/>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01" name="Google Shape;201;p45"/>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02" name="Google Shape;202;p45"/>
          <p:cNvPicPr preferRelativeResize="0"/>
          <p:nvPr/>
        </p:nvPicPr>
        <p:blipFill rotWithShape="1">
          <a:blip r:embed="rId5">
            <a:alphaModFix/>
          </a:blip>
          <a:srcRect b="6801" l="3887" r="19130" t="9023"/>
          <a:stretch/>
        </p:blipFill>
        <p:spPr>
          <a:xfrm>
            <a:off x="385825" y="1504075"/>
            <a:ext cx="1991250" cy="2721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6"/>
          <p:cNvSpPr txBox="1"/>
          <p:nvPr/>
        </p:nvSpPr>
        <p:spPr>
          <a:xfrm>
            <a:off x="535250" y="2289475"/>
            <a:ext cx="4059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https://learning.oreilly.com/library/view/learning-sql-3rd/9781492057604/ch05.html#cartesian_product</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u="sng">
                <a:solidFill>
                  <a:schemeClr val="accent5"/>
                </a:solidFill>
                <a:latin typeface="Montserrat"/>
                <a:ea typeface="Montserrat"/>
                <a:cs typeface="Montserrat"/>
                <a:sym typeface="Montserrat"/>
                <a:hlinkClick r:id="rId4">
                  <a:extLst>
                    <a:ext uri="{A12FA001-AC4F-418D-AE19-62706E023703}">
                      <ahyp:hlinkClr val="tx"/>
                    </a:ext>
                  </a:extLst>
                </a:hlinkClick>
              </a:rPr>
              <a:t>https://learning.oreilly.com/library/view/learning-sql-3rd/9781492057604/ch09.html</a:t>
            </a:r>
            <a:endParaRPr>
              <a:latin typeface="Montserrat"/>
              <a:ea typeface="Montserrat"/>
              <a:cs typeface="Montserrat"/>
              <a:sym typeface="Montserrat"/>
            </a:endParaRPr>
          </a:p>
        </p:txBody>
      </p:sp>
      <p:sp>
        <p:nvSpPr>
          <p:cNvPr id="208" name="Google Shape;208;p46"/>
          <p:cNvSpPr txBox="1"/>
          <p:nvPr/>
        </p:nvSpPr>
        <p:spPr>
          <a:xfrm>
            <a:off x="535250" y="491600"/>
            <a:ext cx="7606500" cy="11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3000">
                <a:solidFill>
                  <a:srgbClr val="441848"/>
                </a:solidFill>
                <a:latin typeface="Montserrat"/>
                <a:ea typeface="Montserrat"/>
                <a:cs typeface="Montserrat"/>
                <a:sym typeface="Montserrat"/>
              </a:rPr>
              <a:t>Chapter 5. Querying Multiple Tables,</a:t>
            </a:r>
            <a:endParaRPr b="1" sz="30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 sz="3000">
                <a:solidFill>
                  <a:srgbClr val="441848"/>
                </a:solidFill>
                <a:latin typeface="Montserrat"/>
                <a:ea typeface="Montserrat"/>
                <a:cs typeface="Montserrat"/>
                <a:sym typeface="Montserrat"/>
              </a:rPr>
              <a:t>Chapter 9. SubQuerys</a:t>
            </a:r>
            <a:endParaRPr b="1" sz="3000">
              <a:solidFill>
                <a:srgbClr val="441848"/>
              </a:solidFill>
              <a:latin typeface="Montserrat"/>
              <a:ea typeface="Montserrat"/>
              <a:cs typeface="Montserrat"/>
              <a:sym typeface="Montserrat"/>
            </a:endParaRPr>
          </a:p>
        </p:txBody>
      </p:sp>
      <p:pic>
        <p:nvPicPr>
          <p:cNvPr id="209" name="Google Shape;209;p46"/>
          <p:cNvPicPr preferRelativeResize="0"/>
          <p:nvPr/>
        </p:nvPicPr>
        <p:blipFill>
          <a:blip r:embed="rId5">
            <a:alphaModFix/>
          </a:blip>
          <a:stretch>
            <a:fillRect/>
          </a:stretch>
        </p:blipFill>
        <p:spPr>
          <a:xfrm>
            <a:off x="5639450" y="1239620"/>
            <a:ext cx="2349800" cy="3084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7"/>
          <p:cNvSpPr txBox="1"/>
          <p:nvPr/>
        </p:nvSpPr>
        <p:spPr>
          <a:xfrm>
            <a:off x="535250" y="2219850"/>
            <a:ext cx="405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Joining Data | Kaggle</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4"/>
              </a:rPr>
              <a:t>JOINs and UNIONs | Kaggle</a:t>
            </a:r>
            <a:endParaRPr>
              <a:latin typeface="Montserrat"/>
              <a:ea typeface="Montserrat"/>
              <a:cs typeface="Montserrat"/>
              <a:sym typeface="Montserrat"/>
            </a:endParaRPr>
          </a:p>
        </p:txBody>
      </p:sp>
      <p:sp>
        <p:nvSpPr>
          <p:cNvPr id="215" name="Google Shape;215;p47"/>
          <p:cNvSpPr txBox="1"/>
          <p:nvPr/>
        </p:nvSpPr>
        <p:spPr>
          <a:xfrm>
            <a:off x="535250" y="491600"/>
            <a:ext cx="7606500" cy="68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Clr>
                <a:schemeClr val="dk1"/>
              </a:buClr>
              <a:buSzPts val="1100"/>
              <a:buFont typeface="Arial"/>
              <a:buNone/>
            </a:pPr>
            <a:r>
              <a:rPr b="1" lang="en" sz="3000">
                <a:solidFill>
                  <a:srgbClr val="441848"/>
                </a:solidFill>
                <a:latin typeface="Montserrat"/>
                <a:ea typeface="Montserrat"/>
                <a:cs typeface="Montserrat"/>
                <a:sym typeface="Montserrat"/>
              </a:rPr>
              <a:t>Joining Data, JOINs and UNIONs</a:t>
            </a:r>
            <a:endParaRPr b="1" sz="3000">
              <a:solidFill>
                <a:srgbClr val="441848"/>
              </a:solidFill>
              <a:latin typeface="Montserrat"/>
              <a:ea typeface="Montserrat"/>
              <a:cs typeface="Montserrat"/>
              <a:sym typeface="Montserrat"/>
            </a:endParaRPr>
          </a:p>
        </p:txBody>
      </p:sp>
      <p:pic>
        <p:nvPicPr>
          <p:cNvPr id="216" name="Google Shape;216;p47"/>
          <p:cNvPicPr preferRelativeResize="0"/>
          <p:nvPr/>
        </p:nvPicPr>
        <p:blipFill>
          <a:blip r:embed="rId5">
            <a:alphaModFix/>
          </a:blip>
          <a:stretch>
            <a:fillRect/>
          </a:stretch>
        </p:blipFill>
        <p:spPr>
          <a:xfrm>
            <a:off x="5200250" y="2280774"/>
            <a:ext cx="3521674" cy="13395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